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63"/>
  </p:notesMasterIdLst>
  <p:sldIdLst>
    <p:sldId id="256" r:id="rId2"/>
    <p:sldId id="257" r:id="rId3"/>
    <p:sldId id="258" r:id="rId4"/>
    <p:sldId id="287" r:id="rId5"/>
    <p:sldId id="286" r:id="rId6"/>
    <p:sldId id="288" r:id="rId7"/>
    <p:sldId id="338" r:id="rId8"/>
    <p:sldId id="295" r:id="rId9"/>
    <p:sldId id="294" r:id="rId10"/>
    <p:sldId id="292" r:id="rId11"/>
    <p:sldId id="293" r:id="rId12"/>
    <p:sldId id="289" r:id="rId13"/>
    <p:sldId id="339" r:id="rId14"/>
    <p:sldId id="300" r:id="rId15"/>
    <p:sldId id="308" r:id="rId16"/>
    <p:sldId id="301" r:id="rId17"/>
    <p:sldId id="302" r:id="rId18"/>
    <p:sldId id="304" r:id="rId19"/>
    <p:sldId id="340" r:id="rId20"/>
    <p:sldId id="299" r:id="rId21"/>
    <p:sldId id="297" r:id="rId22"/>
    <p:sldId id="296" r:id="rId23"/>
    <p:sldId id="298" r:id="rId24"/>
    <p:sldId id="290" r:id="rId25"/>
    <p:sldId id="341" r:id="rId26"/>
    <p:sldId id="307" r:id="rId27"/>
    <p:sldId id="309" r:id="rId28"/>
    <p:sldId id="312" r:id="rId29"/>
    <p:sldId id="311" r:id="rId30"/>
    <p:sldId id="310" r:id="rId31"/>
    <p:sldId id="342" r:id="rId32"/>
    <p:sldId id="261" r:id="rId33"/>
    <p:sldId id="263" r:id="rId34"/>
    <p:sldId id="314" r:id="rId35"/>
    <p:sldId id="315" r:id="rId36"/>
    <p:sldId id="316" r:id="rId37"/>
    <p:sldId id="343" r:id="rId38"/>
    <p:sldId id="313" r:id="rId39"/>
    <p:sldId id="317" r:id="rId40"/>
    <p:sldId id="318" r:id="rId41"/>
    <p:sldId id="319" r:id="rId42"/>
    <p:sldId id="320" r:id="rId43"/>
    <p:sldId id="344" r:id="rId44"/>
    <p:sldId id="321" r:id="rId45"/>
    <p:sldId id="322" r:id="rId46"/>
    <p:sldId id="323" r:id="rId47"/>
    <p:sldId id="324" r:id="rId48"/>
    <p:sldId id="325" r:id="rId49"/>
    <p:sldId id="285" r:id="rId50"/>
    <p:sldId id="326" r:id="rId51"/>
    <p:sldId id="327" r:id="rId52"/>
    <p:sldId id="328" r:id="rId53"/>
    <p:sldId id="329" r:id="rId54"/>
    <p:sldId id="330" r:id="rId55"/>
    <p:sldId id="331" r:id="rId56"/>
    <p:sldId id="332" r:id="rId57"/>
    <p:sldId id="333" r:id="rId58"/>
    <p:sldId id="334" r:id="rId59"/>
    <p:sldId id="335" r:id="rId60"/>
    <p:sldId id="336" r:id="rId61"/>
    <p:sldId id="337" r:id="rId62"/>
  </p:sldIdLst>
  <p:sldSz cx="9144000" cy="5143500" type="screen16x9"/>
  <p:notesSz cx="6858000" cy="9144000"/>
  <p:embeddedFontLst>
    <p:embeddedFont>
      <p:font typeface="Dosis ExtraLight" panose="020B0604020202020204" charset="0"/>
      <p:regular r:id="rId64"/>
      <p:bold r:id="rId65"/>
    </p:embeddedFont>
    <p:embeddedFont>
      <p:font typeface="Titillium Web Light" panose="020B0604020202020204" charset="0"/>
      <p:regular r:id="rId66"/>
      <p:bold r:id="rId67"/>
      <p:italic r:id="rId68"/>
      <p:boldItalic r:id="rId69"/>
    </p:embeddedFont>
    <p:embeddedFont>
      <p:font typeface="Calibri" panose="020F0502020204030204" pitchFamily="34"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B55"/>
    <a:srgbClr val="000000"/>
    <a:srgbClr val="FF6600"/>
    <a:srgbClr val="7FF182"/>
    <a:srgbClr val="FF9933"/>
    <a:srgbClr val="FF9966"/>
    <a:srgbClr val="CCCCFF"/>
    <a:srgbClr val="FFFF66"/>
    <a:srgbClr val="0B87A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F5A28EFD-C747-4B63-B342-DE6663AAD031}">
  <a:tblStyle styleId="{F5A28EFD-C747-4B63-B342-DE6663AAD03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76" autoAdjust="0"/>
    <p:restoredTop sz="97246" autoAdjust="0"/>
  </p:normalViewPr>
  <p:slideViewPr>
    <p:cSldViewPr snapToGrid="0">
      <p:cViewPr>
        <p:scale>
          <a:sx n="158" d="100"/>
          <a:sy n="158" d="100"/>
        </p:scale>
        <p:origin x="-264" y="216"/>
      </p:cViewPr>
      <p:guideLst>
        <p:guide orient="horz" pos="1620"/>
        <p:guide pos="2880"/>
      </p:guideLst>
    </p:cSldViewPr>
  </p:slideViewPr>
  <p:outlineViewPr>
    <p:cViewPr>
      <p:scale>
        <a:sx n="33" d="100"/>
        <a:sy n="33" d="100"/>
      </p:scale>
      <p:origin x="0" y="2328"/>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Lst>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font" Target="fonts/font5.fntdata"/><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3.fntdata"/><Relationship Id="rId7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2.fntdata"/><Relationship Id="rId73"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1.fntdata"/><Relationship Id="rId69" Type="http://schemas.openxmlformats.org/officeDocument/2006/relationships/font" Target="fonts/font6.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7.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s>
</file>

<file path=ppt/_rels/viewProps.xml.rels><?xml version="1.0" encoding="UTF-8" standalone="yes"?>
<Relationships xmlns="http://schemas.openxmlformats.org/package/2006/relationships"><Relationship Id="rId8" Type="http://schemas.openxmlformats.org/officeDocument/2006/relationships/slide" Target="slides/slide31.xml"/><Relationship Id="rId13" Type="http://schemas.openxmlformats.org/officeDocument/2006/relationships/slide" Target="slides/slide36.xml"/><Relationship Id="rId18" Type="http://schemas.openxmlformats.org/officeDocument/2006/relationships/slide" Target="slides/slide61.xml"/><Relationship Id="rId3" Type="http://schemas.openxmlformats.org/officeDocument/2006/relationships/slide" Target="slides/slide3.xml"/><Relationship Id="rId7" Type="http://schemas.openxmlformats.org/officeDocument/2006/relationships/slide" Target="slides/slide25.xml"/><Relationship Id="rId12" Type="http://schemas.openxmlformats.org/officeDocument/2006/relationships/slide" Target="slides/slide35.xml"/><Relationship Id="rId17" Type="http://schemas.openxmlformats.org/officeDocument/2006/relationships/slide" Target="slides/slide55.xml"/><Relationship Id="rId2" Type="http://schemas.openxmlformats.org/officeDocument/2006/relationships/slide" Target="slides/slide2.xml"/><Relationship Id="rId16" Type="http://schemas.openxmlformats.org/officeDocument/2006/relationships/slide" Target="slides/slide49.xml"/><Relationship Id="rId1" Type="http://schemas.openxmlformats.org/officeDocument/2006/relationships/slide" Target="slides/slide1.xml"/><Relationship Id="rId6" Type="http://schemas.openxmlformats.org/officeDocument/2006/relationships/slide" Target="slides/slide19.xml"/><Relationship Id="rId11" Type="http://schemas.openxmlformats.org/officeDocument/2006/relationships/slide" Target="slides/slide34.xml"/><Relationship Id="rId5" Type="http://schemas.openxmlformats.org/officeDocument/2006/relationships/slide" Target="slides/slide13.xml"/><Relationship Id="rId15" Type="http://schemas.openxmlformats.org/officeDocument/2006/relationships/slide" Target="slides/slide43.xml"/><Relationship Id="rId10" Type="http://schemas.openxmlformats.org/officeDocument/2006/relationships/slide" Target="slides/slide33.xml"/><Relationship Id="rId4" Type="http://schemas.openxmlformats.org/officeDocument/2006/relationships/slide" Target="slides/slide7.xml"/><Relationship Id="rId9" Type="http://schemas.openxmlformats.org/officeDocument/2006/relationships/slide" Target="slides/slide32.xml"/><Relationship Id="rId14"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jpeg>
</file>

<file path=ppt/media/image42.jpe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4959992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2"/>
        <p:cNvGrpSpPr/>
        <p:nvPr/>
      </p:nvGrpSpPr>
      <p:grpSpPr>
        <a:xfrm>
          <a:off x="0" y="0"/>
          <a:ext cx="0" cy="0"/>
          <a:chOff x="0" y="0"/>
          <a:chExt cx="0" cy="0"/>
        </a:xfrm>
      </p:grpSpPr>
      <p:sp>
        <p:nvSpPr>
          <p:cNvPr id="3833" name="Google Shape;383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4" name="Google Shape;383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79580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4"/>
        <p:cNvGrpSpPr/>
        <p:nvPr/>
      </p:nvGrpSpPr>
      <p:grpSpPr>
        <a:xfrm>
          <a:off x="0" y="0"/>
          <a:ext cx="0" cy="0"/>
          <a:chOff x="0" y="0"/>
          <a:chExt cx="0" cy="0"/>
        </a:xfrm>
      </p:grpSpPr>
      <p:sp>
        <p:nvSpPr>
          <p:cNvPr id="4035" name="Google Shape;4035;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6" name="Google Shape;4036;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8975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7"/>
        <p:cNvGrpSpPr/>
        <p:nvPr/>
      </p:nvGrpSpPr>
      <p:grpSpPr>
        <a:xfrm>
          <a:off x="0" y="0"/>
          <a:ext cx="0" cy="0"/>
          <a:chOff x="0" y="0"/>
          <a:chExt cx="0" cy="0"/>
        </a:xfrm>
      </p:grpSpPr>
      <p:sp>
        <p:nvSpPr>
          <p:cNvPr id="3838" name="Google Shape;383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9" name="Google Shape;383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79781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6"/>
        <p:cNvGrpSpPr/>
        <p:nvPr/>
      </p:nvGrpSpPr>
      <p:grpSpPr>
        <a:xfrm>
          <a:off x="0" y="0"/>
          <a:ext cx="0" cy="0"/>
          <a:chOff x="0" y="0"/>
          <a:chExt cx="0" cy="0"/>
        </a:xfrm>
      </p:grpSpPr>
      <p:sp>
        <p:nvSpPr>
          <p:cNvPr id="3847" name="Google Shape;384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8" name="Google Shape;384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39193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2077295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0560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3"/>
        <p:cNvGrpSpPr/>
        <p:nvPr/>
      </p:nvGrpSpPr>
      <p:grpSpPr>
        <a:xfrm>
          <a:off x="0" y="0"/>
          <a:ext cx="0" cy="0"/>
          <a:chOff x="0" y="0"/>
          <a:chExt cx="0" cy="0"/>
        </a:xfrm>
      </p:grpSpPr>
      <p:sp>
        <p:nvSpPr>
          <p:cNvPr id="3894" name="Google Shape;389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5" name="Google Shape;389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727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3"/>
        <p:cNvGrpSpPr/>
        <p:nvPr/>
      </p:nvGrpSpPr>
      <p:grpSpPr>
        <a:xfrm>
          <a:off x="0" y="0"/>
          <a:ext cx="0" cy="0"/>
          <a:chOff x="0" y="0"/>
          <a:chExt cx="0" cy="0"/>
        </a:xfrm>
      </p:grpSpPr>
      <p:sp>
        <p:nvSpPr>
          <p:cNvPr id="3894" name="Google Shape;389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5" name="Google Shape;389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38351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3"/>
        <p:cNvGrpSpPr/>
        <p:nvPr/>
      </p:nvGrpSpPr>
      <p:grpSpPr>
        <a:xfrm>
          <a:off x="0" y="0"/>
          <a:ext cx="0" cy="0"/>
          <a:chOff x="0" y="0"/>
          <a:chExt cx="0" cy="0"/>
        </a:xfrm>
      </p:grpSpPr>
      <p:sp>
        <p:nvSpPr>
          <p:cNvPr id="3894" name="Google Shape;389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5" name="Google Shape;389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57624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3"/>
        <p:cNvGrpSpPr/>
        <p:nvPr/>
      </p:nvGrpSpPr>
      <p:grpSpPr>
        <a:xfrm>
          <a:off x="0" y="0"/>
          <a:ext cx="0" cy="0"/>
          <a:chOff x="0" y="0"/>
          <a:chExt cx="0" cy="0"/>
        </a:xfrm>
      </p:grpSpPr>
      <p:sp>
        <p:nvSpPr>
          <p:cNvPr id="3894" name="Google Shape;389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5" name="Google Shape;389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698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5"/>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62000" y="696425"/>
            <a:ext cx="5396700" cy="1159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endParaRPr/>
          </a:p>
        </p:txBody>
      </p:sp>
      <p:grpSp>
        <p:nvGrpSpPr>
          <p:cNvPr id="11" name="Google Shape;11;p2"/>
          <p:cNvGrpSpPr/>
          <p:nvPr/>
        </p:nvGrpSpPr>
        <p:grpSpPr>
          <a:xfrm rot="10800000">
            <a:off x="8705367" y="28698"/>
            <a:ext cx="410132" cy="5086302"/>
            <a:chOff x="836200" y="238125"/>
            <a:chExt cx="422425" cy="5238750"/>
          </a:xfrm>
        </p:grpSpPr>
        <p:sp>
          <p:nvSpPr>
            <p:cNvPr id="12" name="Google Shape;12;p2"/>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2"/>
          <p:cNvGrpSpPr/>
          <p:nvPr/>
        </p:nvGrpSpPr>
        <p:grpSpPr>
          <a:xfrm rot="10800000">
            <a:off x="6659535" y="28698"/>
            <a:ext cx="2309844" cy="5086302"/>
            <a:chOff x="986700" y="238125"/>
            <a:chExt cx="2379075" cy="5238750"/>
          </a:xfrm>
        </p:grpSpPr>
        <p:sp>
          <p:nvSpPr>
            <p:cNvPr id="93" name="Google Shape;93;p2"/>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2"/>
          <p:cNvGrpSpPr/>
          <p:nvPr/>
        </p:nvGrpSpPr>
        <p:grpSpPr>
          <a:xfrm rot="10800000">
            <a:off x="6367294" y="28698"/>
            <a:ext cx="2017554" cy="5086302"/>
            <a:chOff x="1588750" y="238125"/>
            <a:chExt cx="2078025" cy="5238750"/>
          </a:xfrm>
        </p:grpSpPr>
        <p:sp>
          <p:nvSpPr>
            <p:cNvPr id="213" name="Google Shape;213;p2"/>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2"/>
          <p:cNvGrpSpPr/>
          <p:nvPr/>
        </p:nvGrpSpPr>
        <p:grpSpPr>
          <a:xfrm rot="10800000">
            <a:off x="6367294" y="28698"/>
            <a:ext cx="2309820" cy="5086302"/>
            <a:chOff x="1287725" y="238125"/>
            <a:chExt cx="2379050" cy="5238750"/>
          </a:xfrm>
        </p:grpSpPr>
        <p:sp>
          <p:nvSpPr>
            <p:cNvPr id="423" name="Google Shape;423;p2"/>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563"/>
        <p:cNvGrpSpPr/>
        <p:nvPr/>
      </p:nvGrpSpPr>
      <p:grpSpPr>
        <a:xfrm>
          <a:off x="0" y="0"/>
          <a:ext cx="0" cy="0"/>
          <a:chOff x="0" y="0"/>
          <a:chExt cx="0" cy="0"/>
        </a:xfrm>
      </p:grpSpPr>
      <p:sp>
        <p:nvSpPr>
          <p:cNvPr id="1564" name="Google Shape;1564;p5"/>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1566" name="Google Shape;1566;p5"/>
          <p:cNvGrpSpPr/>
          <p:nvPr/>
        </p:nvGrpSpPr>
        <p:grpSpPr>
          <a:xfrm rot="10800000">
            <a:off x="8851487" y="28707"/>
            <a:ext cx="264012" cy="5086302"/>
            <a:chOff x="5307800" y="238125"/>
            <a:chExt cx="271925" cy="5238750"/>
          </a:xfrm>
        </p:grpSpPr>
        <p:sp>
          <p:nvSpPr>
            <p:cNvPr id="1567" name="Google Shape;1567;p5"/>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5"/>
          <p:cNvGrpSpPr/>
          <p:nvPr/>
        </p:nvGrpSpPr>
        <p:grpSpPr>
          <a:xfrm rot="10800000">
            <a:off x="7828571" y="28707"/>
            <a:ext cx="1140783" cy="5086302"/>
            <a:chOff x="5458325" y="238125"/>
            <a:chExt cx="1174975" cy="5238750"/>
          </a:xfrm>
        </p:grpSpPr>
        <p:sp>
          <p:nvSpPr>
            <p:cNvPr id="1625" name="Google Shape;1625;p5"/>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5"/>
          <p:cNvGrpSpPr/>
          <p:nvPr/>
        </p:nvGrpSpPr>
        <p:grpSpPr>
          <a:xfrm rot="10800000">
            <a:off x="7682451" y="28707"/>
            <a:ext cx="994639" cy="4940182"/>
            <a:chOff x="5759350" y="388625"/>
            <a:chExt cx="1024450" cy="5088250"/>
          </a:xfrm>
        </p:grpSpPr>
        <p:sp>
          <p:nvSpPr>
            <p:cNvPr id="1688" name="Google Shape;1688;p5"/>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
          <p:cNvGrpSpPr/>
          <p:nvPr/>
        </p:nvGrpSpPr>
        <p:grpSpPr>
          <a:xfrm rot="10800000">
            <a:off x="7682451" y="28707"/>
            <a:ext cx="1140783" cy="5086302"/>
            <a:chOff x="5608825" y="238125"/>
            <a:chExt cx="1174975" cy="5238750"/>
          </a:xfrm>
        </p:grpSpPr>
        <p:sp>
          <p:nvSpPr>
            <p:cNvPr id="1790" name="Google Shape;1790;p5"/>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0" name="Google Shape;1840;p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841"/>
        <p:cNvGrpSpPr/>
        <p:nvPr/>
      </p:nvGrpSpPr>
      <p:grpSpPr>
        <a:xfrm>
          <a:off x="0" y="0"/>
          <a:ext cx="0" cy="0"/>
          <a:chOff x="0" y="0"/>
          <a:chExt cx="0" cy="0"/>
        </a:xfrm>
      </p:grpSpPr>
      <p:sp>
        <p:nvSpPr>
          <p:cNvPr id="1842" name="Google Shape;1842;p6"/>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845" name="Google Shape;1845;p6"/>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1846" name="Google Shape;1846;p6"/>
          <p:cNvGrpSpPr/>
          <p:nvPr/>
        </p:nvGrpSpPr>
        <p:grpSpPr>
          <a:xfrm rot="10800000">
            <a:off x="8851487" y="28707"/>
            <a:ext cx="264012" cy="5086302"/>
            <a:chOff x="5307800" y="238125"/>
            <a:chExt cx="271925" cy="5238750"/>
          </a:xfrm>
        </p:grpSpPr>
        <p:sp>
          <p:nvSpPr>
            <p:cNvPr id="1847" name="Google Shape;1847;p6"/>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6"/>
          <p:cNvGrpSpPr/>
          <p:nvPr/>
        </p:nvGrpSpPr>
        <p:grpSpPr>
          <a:xfrm rot="10800000">
            <a:off x="7828571" y="28707"/>
            <a:ext cx="1140783" cy="5086302"/>
            <a:chOff x="5458325" y="238125"/>
            <a:chExt cx="1174975" cy="5238750"/>
          </a:xfrm>
        </p:grpSpPr>
        <p:sp>
          <p:nvSpPr>
            <p:cNvPr id="1905" name="Google Shape;1905;p6"/>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6"/>
          <p:cNvGrpSpPr/>
          <p:nvPr/>
        </p:nvGrpSpPr>
        <p:grpSpPr>
          <a:xfrm rot="10800000">
            <a:off x="7682451" y="28707"/>
            <a:ext cx="994639" cy="4940182"/>
            <a:chOff x="5759350" y="388625"/>
            <a:chExt cx="1024450" cy="5088250"/>
          </a:xfrm>
        </p:grpSpPr>
        <p:sp>
          <p:nvSpPr>
            <p:cNvPr id="1968" name="Google Shape;1968;p6"/>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6"/>
          <p:cNvGrpSpPr/>
          <p:nvPr/>
        </p:nvGrpSpPr>
        <p:grpSpPr>
          <a:xfrm rot="10800000">
            <a:off x="7682451" y="28707"/>
            <a:ext cx="1140783" cy="5086302"/>
            <a:chOff x="5608825" y="238125"/>
            <a:chExt cx="1174975" cy="5238750"/>
          </a:xfrm>
        </p:grpSpPr>
        <p:sp>
          <p:nvSpPr>
            <p:cNvPr id="2070" name="Google Shape;2070;p6"/>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77"/>
        <p:cNvGrpSpPr/>
        <p:nvPr/>
      </p:nvGrpSpPr>
      <p:grpSpPr>
        <a:xfrm>
          <a:off x="0" y="0"/>
          <a:ext cx="0" cy="0"/>
          <a:chOff x="0" y="0"/>
          <a:chExt cx="0" cy="0"/>
        </a:xfrm>
      </p:grpSpPr>
      <p:sp>
        <p:nvSpPr>
          <p:cNvPr id="2678" name="Google Shape;2678;p9"/>
          <p:cNvSpPr txBox="1">
            <a:spLocks noGrp="1"/>
          </p:cNvSpPr>
          <p:nvPr>
            <p:ph type="body" idx="1"/>
          </p:nvPr>
        </p:nvSpPr>
        <p:spPr>
          <a:xfrm>
            <a:off x="624925" y="4177700"/>
            <a:ext cx="6759300" cy="519600"/>
          </a:xfrm>
          <a:prstGeom prst="rect">
            <a:avLst/>
          </a:prstGeom>
        </p:spPr>
        <p:txBody>
          <a:bodyPr spcFirstLastPara="1" wrap="square" lIns="91425" tIns="91425" rIns="91425" bIns="91425" anchor="t" anchorCtr="0">
            <a:noAutofit/>
          </a:bodyPr>
          <a:lstStyle>
            <a:lvl1pPr marL="457200" lvl="0" indent="-228600">
              <a:spcBef>
                <a:spcPts val="360"/>
              </a:spcBef>
              <a:spcAft>
                <a:spcPts val="0"/>
              </a:spcAft>
              <a:buSzPts val="1800"/>
              <a:buNone/>
              <a:defRPr sz="1800"/>
            </a:lvl1pPr>
          </a:lstStyle>
          <a:p>
            <a:endParaRPr/>
          </a:p>
        </p:txBody>
      </p:sp>
      <p:sp>
        <p:nvSpPr>
          <p:cNvPr id="2679" name="Google Shape;2679;p9"/>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2680" name="Google Shape;2680;p9"/>
          <p:cNvGrpSpPr/>
          <p:nvPr/>
        </p:nvGrpSpPr>
        <p:grpSpPr>
          <a:xfrm rot="10800000">
            <a:off x="8851487" y="28707"/>
            <a:ext cx="264012" cy="5086302"/>
            <a:chOff x="5307800" y="238125"/>
            <a:chExt cx="271925" cy="5238750"/>
          </a:xfrm>
        </p:grpSpPr>
        <p:sp>
          <p:nvSpPr>
            <p:cNvPr id="2681" name="Google Shape;2681;p9"/>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9"/>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9"/>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9"/>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9"/>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9"/>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9"/>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9"/>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9"/>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9"/>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9"/>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9"/>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9"/>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9"/>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9"/>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9"/>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9"/>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9"/>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9"/>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9"/>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9"/>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9"/>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9"/>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9"/>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9"/>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9"/>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9"/>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9"/>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9"/>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9"/>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9"/>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9"/>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9"/>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9"/>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9"/>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9"/>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9"/>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9"/>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9"/>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9"/>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9"/>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9"/>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2738;p9"/>
          <p:cNvGrpSpPr/>
          <p:nvPr/>
        </p:nvGrpSpPr>
        <p:grpSpPr>
          <a:xfrm rot="10800000">
            <a:off x="7828571" y="28707"/>
            <a:ext cx="1140783" cy="5086302"/>
            <a:chOff x="5458325" y="238125"/>
            <a:chExt cx="1174975" cy="5238750"/>
          </a:xfrm>
        </p:grpSpPr>
        <p:sp>
          <p:nvSpPr>
            <p:cNvPr id="2739" name="Google Shape;2739;p9"/>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9"/>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9"/>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9"/>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9"/>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9"/>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9"/>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9"/>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9"/>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9"/>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9"/>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9"/>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9"/>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9"/>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9"/>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9"/>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9"/>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9"/>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9"/>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9"/>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9"/>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9"/>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9"/>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9"/>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9"/>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9"/>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9"/>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9"/>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9"/>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9"/>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9"/>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9"/>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9"/>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9"/>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9"/>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9"/>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9"/>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9"/>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9"/>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9"/>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9"/>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 name="Google Shape;2801;p9"/>
          <p:cNvGrpSpPr/>
          <p:nvPr/>
        </p:nvGrpSpPr>
        <p:grpSpPr>
          <a:xfrm rot="10800000">
            <a:off x="7682451" y="28707"/>
            <a:ext cx="994639" cy="4940182"/>
            <a:chOff x="5759350" y="388625"/>
            <a:chExt cx="1024450" cy="5088250"/>
          </a:xfrm>
        </p:grpSpPr>
        <p:sp>
          <p:nvSpPr>
            <p:cNvPr id="2802" name="Google Shape;2802;p9"/>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9"/>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9"/>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9"/>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9"/>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9"/>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9"/>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9"/>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9"/>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9"/>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9"/>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9"/>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9"/>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9"/>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9"/>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9"/>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9"/>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9"/>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9"/>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9"/>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9"/>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9"/>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9"/>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9"/>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9"/>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9"/>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9"/>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9"/>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9"/>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9"/>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9"/>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9"/>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9"/>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9"/>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9"/>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9"/>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9"/>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9"/>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9"/>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9"/>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9"/>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9"/>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9"/>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9"/>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9"/>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9"/>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9"/>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9"/>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9"/>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9"/>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9"/>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9"/>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9"/>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9"/>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9"/>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9"/>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9"/>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9"/>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9"/>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9"/>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9"/>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9"/>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9"/>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9"/>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9"/>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9"/>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9"/>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9"/>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9"/>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9"/>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9"/>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9"/>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9"/>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9"/>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9"/>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9"/>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9"/>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9"/>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9"/>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9"/>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9"/>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9"/>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9"/>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9"/>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3" name="Google Shape;2903;p9"/>
          <p:cNvGrpSpPr/>
          <p:nvPr/>
        </p:nvGrpSpPr>
        <p:grpSpPr>
          <a:xfrm rot="10800000">
            <a:off x="7682451" y="28707"/>
            <a:ext cx="1140783" cy="5086302"/>
            <a:chOff x="5608825" y="238125"/>
            <a:chExt cx="1174975" cy="5238750"/>
          </a:xfrm>
        </p:grpSpPr>
        <p:sp>
          <p:nvSpPr>
            <p:cNvPr id="2904" name="Google Shape;2904;p9"/>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9"/>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9"/>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9"/>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9"/>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9"/>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9"/>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9"/>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9"/>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9"/>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9"/>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9"/>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9"/>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9"/>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9"/>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9"/>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9"/>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9"/>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9"/>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9"/>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9"/>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9"/>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9"/>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9"/>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9"/>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9"/>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9"/>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9"/>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9"/>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9"/>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9"/>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9"/>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9"/>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9"/>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9"/>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9"/>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9"/>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9"/>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9"/>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9"/>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9"/>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9"/>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9"/>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9"/>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9"/>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9"/>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9"/>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9"/>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9"/>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54"/>
        <p:cNvGrpSpPr/>
        <p:nvPr/>
      </p:nvGrpSpPr>
      <p:grpSpPr>
        <a:xfrm>
          <a:off x="0" y="0"/>
          <a:ext cx="0" cy="0"/>
          <a:chOff x="0" y="0"/>
          <a:chExt cx="0" cy="0"/>
        </a:xfrm>
      </p:grpSpPr>
      <p:sp>
        <p:nvSpPr>
          <p:cNvPr id="2955" name="Google Shape;2955;p1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2956" name="Google Shape;2956;p10"/>
          <p:cNvGrpSpPr/>
          <p:nvPr/>
        </p:nvGrpSpPr>
        <p:grpSpPr>
          <a:xfrm rot="10800000">
            <a:off x="8851487" y="28707"/>
            <a:ext cx="264012" cy="5086302"/>
            <a:chOff x="5307800" y="238125"/>
            <a:chExt cx="271925" cy="5238750"/>
          </a:xfrm>
        </p:grpSpPr>
        <p:sp>
          <p:nvSpPr>
            <p:cNvPr id="2957" name="Google Shape;2957;p10"/>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0"/>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0"/>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0"/>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0"/>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0"/>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0"/>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0"/>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0"/>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0"/>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0"/>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0"/>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0"/>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0"/>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0"/>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0"/>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0"/>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0"/>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0"/>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0"/>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0"/>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0"/>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0"/>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0"/>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0"/>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0"/>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0"/>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0"/>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0"/>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0"/>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0"/>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0"/>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0"/>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0"/>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0"/>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0"/>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0"/>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0"/>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0"/>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0"/>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0"/>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0"/>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0"/>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0"/>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0"/>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0"/>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0"/>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0"/>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0"/>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0"/>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0"/>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0"/>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0"/>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0"/>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0"/>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0"/>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0"/>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10"/>
          <p:cNvGrpSpPr/>
          <p:nvPr/>
        </p:nvGrpSpPr>
        <p:grpSpPr>
          <a:xfrm rot="10800000">
            <a:off x="7828571" y="28707"/>
            <a:ext cx="1140783" cy="5086302"/>
            <a:chOff x="5458325" y="238125"/>
            <a:chExt cx="1174975" cy="5238750"/>
          </a:xfrm>
        </p:grpSpPr>
        <p:sp>
          <p:nvSpPr>
            <p:cNvPr id="3015" name="Google Shape;3015;p10"/>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0"/>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0"/>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0"/>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0"/>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0"/>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0"/>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0"/>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0"/>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0"/>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0"/>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0"/>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0"/>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0"/>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0"/>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0"/>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0"/>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0"/>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0"/>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0"/>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0"/>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0"/>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0"/>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0"/>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0"/>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0"/>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0"/>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0"/>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0"/>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0"/>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0"/>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0"/>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0"/>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0"/>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0"/>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0"/>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0"/>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0"/>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0"/>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0"/>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0"/>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0"/>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0"/>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0"/>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0"/>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0"/>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0"/>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0"/>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0"/>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0"/>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0"/>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0"/>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0"/>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0"/>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0"/>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0"/>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0"/>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0"/>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0"/>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0"/>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0"/>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0"/>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10"/>
          <p:cNvGrpSpPr/>
          <p:nvPr/>
        </p:nvGrpSpPr>
        <p:grpSpPr>
          <a:xfrm rot="10800000">
            <a:off x="7682451" y="28707"/>
            <a:ext cx="994639" cy="4940182"/>
            <a:chOff x="5759350" y="388625"/>
            <a:chExt cx="1024450" cy="5088250"/>
          </a:xfrm>
        </p:grpSpPr>
        <p:sp>
          <p:nvSpPr>
            <p:cNvPr id="3078" name="Google Shape;3078;p10"/>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0"/>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0"/>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0"/>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0"/>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0"/>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0"/>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0"/>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0"/>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0"/>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0"/>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0"/>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0"/>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0"/>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0"/>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0"/>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0"/>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0"/>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0"/>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0"/>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0"/>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0"/>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0"/>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0"/>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0"/>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0"/>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0"/>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0"/>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0"/>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0"/>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0"/>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0"/>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0"/>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0"/>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0"/>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0"/>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0"/>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0"/>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0"/>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0"/>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0"/>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0"/>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0"/>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0"/>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0"/>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0"/>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0"/>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0"/>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0"/>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0"/>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0"/>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0"/>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0"/>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0"/>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0"/>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0"/>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0"/>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0"/>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0"/>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0"/>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0"/>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0"/>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0"/>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0"/>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0"/>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0"/>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0"/>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0"/>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0"/>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0"/>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0"/>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0"/>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0"/>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0"/>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0"/>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0"/>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0"/>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0"/>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0"/>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0"/>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0"/>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0"/>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0"/>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0"/>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0"/>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0"/>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0"/>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0"/>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0"/>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0"/>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0"/>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0"/>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0"/>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0"/>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0"/>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0"/>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0"/>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0"/>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0"/>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0"/>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0"/>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10"/>
          <p:cNvGrpSpPr/>
          <p:nvPr/>
        </p:nvGrpSpPr>
        <p:grpSpPr>
          <a:xfrm rot="10800000">
            <a:off x="7682451" y="28707"/>
            <a:ext cx="1140783" cy="5086302"/>
            <a:chOff x="5608825" y="238125"/>
            <a:chExt cx="1174975" cy="5238750"/>
          </a:xfrm>
        </p:grpSpPr>
        <p:sp>
          <p:nvSpPr>
            <p:cNvPr id="3180" name="Google Shape;3180;p10"/>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0"/>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0"/>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0"/>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0"/>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0"/>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0"/>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0"/>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0"/>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0"/>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0"/>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0"/>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0"/>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0"/>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0"/>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0"/>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0"/>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0"/>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0"/>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0"/>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0"/>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0"/>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0"/>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0"/>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0"/>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0"/>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0"/>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0"/>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0"/>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0"/>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0"/>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0"/>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0"/>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0"/>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0"/>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0"/>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0"/>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0"/>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0"/>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0"/>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0"/>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0"/>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0"/>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0"/>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0"/>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0"/>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0"/>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0"/>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0"/>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0"/>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dark">
  <p:cSld name="Blank dark">
    <p:bg>
      <p:bgPr>
        <a:solidFill>
          <a:schemeClr val="accent5"/>
        </a:solidFill>
        <a:effectLst/>
      </p:bgPr>
    </p:bg>
    <p:spTree>
      <p:nvGrpSpPr>
        <p:cNvPr id="1" name="Shape 3230"/>
        <p:cNvGrpSpPr/>
        <p:nvPr/>
      </p:nvGrpSpPr>
      <p:grpSpPr>
        <a:xfrm>
          <a:off x="0" y="0"/>
          <a:ext cx="0" cy="0"/>
          <a:chOff x="0" y="0"/>
          <a:chExt cx="0" cy="0"/>
        </a:xfrm>
      </p:grpSpPr>
      <p:grpSp>
        <p:nvGrpSpPr>
          <p:cNvPr id="2" name="Google Shape;3231;p11"/>
          <p:cNvGrpSpPr/>
          <p:nvPr/>
        </p:nvGrpSpPr>
        <p:grpSpPr>
          <a:xfrm rot="10800000">
            <a:off x="8851487" y="28707"/>
            <a:ext cx="264012" cy="5086302"/>
            <a:chOff x="5307800" y="238125"/>
            <a:chExt cx="271925" cy="5238750"/>
          </a:xfrm>
        </p:grpSpPr>
        <p:sp>
          <p:nvSpPr>
            <p:cNvPr id="3232" name="Google Shape;3232;p11"/>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1"/>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1"/>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1"/>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1"/>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1"/>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1"/>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1"/>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1"/>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1"/>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1"/>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1"/>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1"/>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1"/>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1"/>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1"/>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1"/>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1"/>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1"/>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1"/>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1"/>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1"/>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1"/>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1"/>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1"/>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1"/>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1"/>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1"/>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1"/>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1"/>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1"/>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1"/>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1"/>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1"/>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1"/>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1"/>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1"/>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1"/>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1"/>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1"/>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1"/>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1"/>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1"/>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1"/>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1"/>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1"/>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3289;p11"/>
          <p:cNvGrpSpPr/>
          <p:nvPr/>
        </p:nvGrpSpPr>
        <p:grpSpPr>
          <a:xfrm rot="10800000">
            <a:off x="7828571" y="28707"/>
            <a:ext cx="1140783" cy="5086302"/>
            <a:chOff x="5458325" y="238125"/>
            <a:chExt cx="1174975" cy="5238750"/>
          </a:xfrm>
        </p:grpSpPr>
        <p:sp>
          <p:nvSpPr>
            <p:cNvPr id="3290" name="Google Shape;3290;p11"/>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1"/>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1"/>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1"/>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1"/>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1"/>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1"/>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1"/>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1"/>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1"/>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1"/>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1"/>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1"/>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1"/>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1"/>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1"/>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1"/>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1"/>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1"/>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1"/>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1"/>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1"/>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1"/>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1"/>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1"/>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1"/>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1"/>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1"/>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1"/>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1"/>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1"/>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1"/>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1"/>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3352;p11"/>
          <p:cNvGrpSpPr/>
          <p:nvPr/>
        </p:nvGrpSpPr>
        <p:grpSpPr>
          <a:xfrm rot="10800000">
            <a:off x="7682451" y="28707"/>
            <a:ext cx="994639" cy="4940182"/>
            <a:chOff x="5759350" y="388625"/>
            <a:chExt cx="1024450" cy="5088250"/>
          </a:xfrm>
        </p:grpSpPr>
        <p:sp>
          <p:nvSpPr>
            <p:cNvPr id="3353" name="Google Shape;3353;p11"/>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1"/>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1"/>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1"/>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1"/>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1"/>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1"/>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1"/>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1"/>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1"/>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1"/>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1"/>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1"/>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1"/>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1"/>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1"/>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1"/>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1"/>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1"/>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1"/>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1"/>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1"/>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1"/>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1"/>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1"/>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1"/>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1"/>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1"/>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1"/>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1"/>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1"/>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1"/>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1"/>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1"/>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1"/>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1"/>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1"/>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1"/>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1"/>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1"/>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1"/>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1"/>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1"/>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1"/>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1"/>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1"/>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454;p11"/>
          <p:cNvGrpSpPr/>
          <p:nvPr/>
        </p:nvGrpSpPr>
        <p:grpSpPr>
          <a:xfrm rot="10800000">
            <a:off x="7682451" y="28707"/>
            <a:ext cx="1140783" cy="5086302"/>
            <a:chOff x="5608825" y="238125"/>
            <a:chExt cx="1174975" cy="5238750"/>
          </a:xfrm>
        </p:grpSpPr>
        <p:sp>
          <p:nvSpPr>
            <p:cNvPr id="3455" name="Google Shape;3455;p11"/>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1"/>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1"/>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1"/>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1"/>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1"/>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1"/>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1"/>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1"/>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1"/>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1"/>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1"/>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1"/>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1"/>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1"/>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1"/>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1"/>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1"/>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5" name="Google Shape;3505;p1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8300" y="739375"/>
            <a:ext cx="67611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1pPr>
            <a:lvl2pPr lvl="1">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2pPr>
            <a:lvl3pPr lvl="2">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3pPr>
            <a:lvl4pPr lvl="3">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4pPr>
            <a:lvl5pPr lvl="4">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5pPr>
            <a:lvl6pPr lvl="5">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6pPr>
            <a:lvl7pPr lvl="6">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7pPr>
            <a:lvl8pPr lvl="7">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8pPr>
            <a:lvl9pPr lvl="8">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9pPr>
          </a:lstStyle>
          <a:p>
            <a:endParaRPr/>
          </a:p>
        </p:txBody>
      </p:sp>
      <p:sp>
        <p:nvSpPr>
          <p:cNvPr id="7" name="Google Shape;7;p1"/>
          <p:cNvSpPr txBox="1">
            <a:spLocks noGrp="1"/>
          </p:cNvSpPr>
          <p:nvPr>
            <p:ph type="body" idx="1"/>
          </p:nvPr>
        </p:nvSpPr>
        <p:spPr>
          <a:xfrm>
            <a:off x="718300" y="1733550"/>
            <a:ext cx="6761100" cy="29805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1pPr>
            <a:lvl2pPr marL="914400" lvl="1"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2pPr>
            <a:lvl3pPr marL="1371600" lvl="2"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3pPr>
            <a:lvl4pPr marL="1828800" lvl="3"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4pPr>
            <a:lvl5pPr marL="2286000" lvl="4"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5pPr>
            <a:lvl6pPr marL="2743200" lvl="5"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6pPr>
            <a:lvl7pPr marL="3200400" lvl="6"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7pPr>
            <a:lvl8pPr marL="3657600" lvl="7"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8pPr>
            <a:lvl9pPr marL="4114800" lvl="8"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9pPr>
          </a:lstStyle>
          <a:p>
            <a:endParaRPr/>
          </a:p>
        </p:txBody>
      </p:sp>
      <p:sp>
        <p:nvSpPr>
          <p:cNvPr id="8" name="Google Shape;8;p1"/>
          <p:cNvSpPr txBox="1">
            <a:spLocks noGrp="1"/>
          </p:cNvSpPr>
          <p:nvPr>
            <p:ph type="sldNum" idx="12"/>
          </p:nvPr>
        </p:nvSpPr>
        <p:spPr>
          <a:xfrm>
            <a:off x="91531" y="4720201"/>
            <a:ext cx="548700" cy="393600"/>
          </a:xfrm>
          <a:prstGeom prst="rect">
            <a:avLst/>
          </a:prstGeom>
          <a:noFill/>
          <a:ln>
            <a:noFill/>
          </a:ln>
        </p:spPr>
        <p:txBody>
          <a:bodyPr spcFirstLastPara="1" wrap="square" lIns="91425" tIns="91425" rIns="91425" bIns="91425" anchor="ctr" anchorCtr="0">
            <a:noAutofit/>
          </a:bodyPr>
          <a:lstStyle>
            <a:lvl1pPr lvl="0">
              <a:buNone/>
              <a:defRPr sz="1200">
                <a:solidFill>
                  <a:schemeClr val="dk2"/>
                </a:solidFill>
                <a:latin typeface="Dosis ExtraLight"/>
                <a:ea typeface="Dosis ExtraLight"/>
                <a:cs typeface="Dosis ExtraLight"/>
                <a:sym typeface="Dosis ExtraLight"/>
              </a:defRPr>
            </a:lvl1pPr>
            <a:lvl2pPr lvl="1">
              <a:buNone/>
              <a:defRPr sz="1200">
                <a:solidFill>
                  <a:schemeClr val="dk2"/>
                </a:solidFill>
                <a:latin typeface="Dosis ExtraLight"/>
                <a:ea typeface="Dosis ExtraLight"/>
                <a:cs typeface="Dosis ExtraLight"/>
                <a:sym typeface="Dosis ExtraLight"/>
              </a:defRPr>
            </a:lvl2pPr>
            <a:lvl3pPr lvl="2">
              <a:buNone/>
              <a:defRPr sz="1200">
                <a:solidFill>
                  <a:schemeClr val="dk2"/>
                </a:solidFill>
                <a:latin typeface="Dosis ExtraLight"/>
                <a:ea typeface="Dosis ExtraLight"/>
                <a:cs typeface="Dosis ExtraLight"/>
                <a:sym typeface="Dosis ExtraLight"/>
              </a:defRPr>
            </a:lvl3pPr>
            <a:lvl4pPr lvl="3">
              <a:buNone/>
              <a:defRPr sz="1200">
                <a:solidFill>
                  <a:schemeClr val="dk2"/>
                </a:solidFill>
                <a:latin typeface="Dosis ExtraLight"/>
                <a:ea typeface="Dosis ExtraLight"/>
                <a:cs typeface="Dosis ExtraLight"/>
                <a:sym typeface="Dosis ExtraLight"/>
              </a:defRPr>
            </a:lvl4pPr>
            <a:lvl5pPr lvl="4">
              <a:buNone/>
              <a:defRPr sz="1200">
                <a:solidFill>
                  <a:schemeClr val="dk2"/>
                </a:solidFill>
                <a:latin typeface="Dosis ExtraLight"/>
                <a:ea typeface="Dosis ExtraLight"/>
                <a:cs typeface="Dosis ExtraLight"/>
                <a:sym typeface="Dosis ExtraLight"/>
              </a:defRPr>
            </a:lvl5pPr>
            <a:lvl6pPr lvl="5">
              <a:buNone/>
              <a:defRPr sz="1200">
                <a:solidFill>
                  <a:schemeClr val="dk2"/>
                </a:solidFill>
                <a:latin typeface="Dosis ExtraLight"/>
                <a:ea typeface="Dosis ExtraLight"/>
                <a:cs typeface="Dosis ExtraLight"/>
                <a:sym typeface="Dosis ExtraLight"/>
              </a:defRPr>
            </a:lvl6pPr>
            <a:lvl7pPr lvl="6">
              <a:buNone/>
              <a:defRPr sz="1200">
                <a:solidFill>
                  <a:schemeClr val="dk2"/>
                </a:solidFill>
                <a:latin typeface="Dosis ExtraLight"/>
                <a:ea typeface="Dosis ExtraLight"/>
                <a:cs typeface="Dosis ExtraLight"/>
                <a:sym typeface="Dosis ExtraLight"/>
              </a:defRPr>
            </a:lvl7pPr>
            <a:lvl8pPr lvl="7">
              <a:buNone/>
              <a:defRPr sz="1200">
                <a:solidFill>
                  <a:schemeClr val="dk2"/>
                </a:solidFill>
                <a:latin typeface="Dosis ExtraLight"/>
                <a:ea typeface="Dosis ExtraLight"/>
                <a:cs typeface="Dosis ExtraLight"/>
                <a:sym typeface="Dosis ExtraLight"/>
              </a:defRPr>
            </a:lvl8pPr>
            <a:lvl9pPr lvl="8">
              <a:buNone/>
              <a:defRPr sz="1200">
                <a:solidFill>
                  <a:schemeClr val="dk2"/>
                </a:solidFill>
                <a:latin typeface="Dosis ExtraLight"/>
                <a:ea typeface="Dosis ExtraLight"/>
                <a:cs typeface="Dosis ExtraLight"/>
                <a:sym typeface="Dosis ExtraLight"/>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5" r:id="rId4"/>
    <p:sldLayoutId id="2147483656" r:id="rId5"/>
    <p:sldLayoutId id="2147483660"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35"/>
        <p:cNvGrpSpPr/>
        <p:nvPr/>
      </p:nvGrpSpPr>
      <p:grpSpPr>
        <a:xfrm>
          <a:off x="0" y="0"/>
          <a:ext cx="0" cy="0"/>
          <a:chOff x="0" y="0"/>
          <a:chExt cx="0" cy="0"/>
        </a:xfrm>
      </p:grpSpPr>
      <p:sp>
        <p:nvSpPr>
          <p:cNvPr id="3836" name="Google Shape;3836;p13"/>
          <p:cNvSpPr txBox="1">
            <a:spLocks noGrp="1"/>
          </p:cNvSpPr>
          <p:nvPr>
            <p:ph type="ctrTitle"/>
          </p:nvPr>
        </p:nvSpPr>
        <p:spPr>
          <a:xfrm>
            <a:off x="0" y="0"/>
            <a:ext cx="7530861" cy="4360333"/>
          </a:xfrm>
          <a:prstGeom prst="rect">
            <a:avLst/>
          </a:prstGeom>
        </p:spPr>
        <p:txBody>
          <a:bodyPr spcFirstLastPara="1" wrap="square" lIns="91425" tIns="91425" rIns="91425" bIns="91425" anchor="ctr" anchorCtr="0">
            <a:noAutofit/>
          </a:bodyPr>
          <a:lstStyle/>
          <a:p>
            <a:pPr marL="72000"/>
            <a:r>
              <a:rPr lang="en-US" sz="1400" cap="all" dirty="0" smtClean="0">
                <a:solidFill>
                  <a:schemeClr val="bg1"/>
                </a:solidFill>
                <a:latin typeface="Times New Roman" pitchFamily="18" charset="0"/>
                <a:cs typeface="Times New Roman" pitchFamily="18" charset="0"/>
              </a:rPr>
              <a:t/>
            </a:r>
            <a:br>
              <a:rPr lang="en-US" sz="1400" cap="all" dirty="0" smtClean="0">
                <a:solidFill>
                  <a:schemeClr val="bg1"/>
                </a:solidFill>
                <a:latin typeface="Times New Roman" pitchFamily="18" charset="0"/>
                <a:cs typeface="Times New Roman" pitchFamily="18" charset="0"/>
              </a:rPr>
            </a:br>
            <a:r>
              <a:rPr lang="en-US" sz="1400" cap="all" dirty="0" smtClean="0">
                <a:solidFill>
                  <a:schemeClr val="bg1"/>
                </a:solidFill>
                <a:latin typeface="Times New Roman" pitchFamily="18" charset="0"/>
                <a:cs typeface="Times New Roman" pitchFamily="18" charset="0"/>
              </a:rPr>
              <a:t/>
            </a:r>
            <a:br>
              <a:rPr lang="en-US" sz="1400" cap="all" dirty="0" smtClean="0">
                <a:solidFill>
                  <a:schemeClr val="bg1"/>
                </a:solidFill>
                <a:latin typeface="Times New Roman" pitchFamily="18" charset="0"/>
                <a:cs typeface="Times New Roman" pitchFamily="18" charset="0"/>
              </a:rPr>
            </a:br>
            <a:r>
              <a:rPr lang="en-US" sz="1400" cap="all" dirty="0" smtClean="0">
                <a:solidFill>
                  <a:schemeClr val="bg1"/>
                </a:solidFill>
                <a:latin typeface="Times New Roman" pitchFamily="18" charset="0"/>
                <a:cs typeface="Times New Roman" pitchFamily="18" charset="0"/>
              </a:rPr>
              <a:t/>
            </a:r>
            <a:br>
              <a:rPr lang="en-US" sz="1400" cap="all" dirty="0" smtClean="0">
                <a:solidFill>
                  <a:schemeClr val="bg1"/>
                </a:solidFill>
                <a:latin typeface="Times New Roman" pitchFamily="18" charset="0"/>
                <a:cs typeface="Times New Roman" pitchFamily="18" charset="0"/>
              </a:rPr>
            </a:br>
            <a:r>
              <a:rPr lang="en-US" sz="1400" cap="all" dirty="0" smtClean="0">
                <a:solidFill>
                  <a:schemeClr val="bg1"/>
                </a:solidFill>
                <a:latin typeface="Times New Roman" pitchFamily="18" charset="0"/>
                <a:cs typeface="Times New Roman" pitchFamily="18" charset="0"/>
              </a:rPr>
              <a:t/>
            </a:r>
            <a:br>
              <a:rPr lang="en-US" sz="1400" cap="all" dirty="0" smtClean="0">
                <a:solidFill>
                  <a:schemeClr val="bg1"/>
                </a:solidFill>
                <a:latin typeface="Times New Roman" pitchFamily="18" charset="0"/>
                <a:cs typeface="Times New Roman" pitchFamily="18" charset="0"/>
              </a:rPr>
            </a:br>
            <a:r>
              <a:rPr lang="en-US" sz="1400" cap="all" dirty="0" smtClean="0">
                <a:solidFill>
                  <a:schemeClr val="bg1"/>
                </a:solidFill>
                <a:latin typeface="Times New Roman" pitchFamily="18" charset="0"/>
                <a:cs typeface="Times New Roman" pitchFamily="18" charset="0"/>
              </a:rPr>
              <a:t/>
            </a:r>
            <a:br>
              <a:rPr lang="en-US" sz="1400" cap="all" dirty="0" smtClean="0">
                <a:solidFill>
                  <a:schemeClr val="bg1"/>
                </a:solidFill>
                <a:latin typeface="Times New Roman" pitchFamily="18" charset="0"/>
                <a:cs typeface="Times New Roman" pitchFamily="18" charset="0"/>
              </a:rPr>
            </a:br>
            <a:r>
              <a:rPr lang="en-US" sz="1400" cap="all" dirty="0" smtClean="0">
                <a:solidFill>
                  <a:schemeClr val="bg1"/>
                </a:solidFill>
                <a:latin typeface="Times New Roman" pitchFamily="18" charset="0"/>
                <a:cs typeface="Times New Roman" pitchFamily="18" charset="0"/>
              </a:rPr>
              <a:t>	                </a:t>
            </a:r>
            <a:r>
              <a:rPr lang="en-US" sz="1400" cap="all" dirty="0" err="1" smtClean="0">
                <a:solidFill>
                  <a:schemeClr val="bg1"/>
                </a:solidFill>
                <a:latin typeface="Times New Roman" pitchFamily="18" charset="0"/>
                <a:cs typeface="Times New Roman" pitchFamily="18" charset="0"/>
              </a:rPr>
              <a:t>Univerzitet</a:t>
            </a:r>
            <a:r>
              <a:rPr lang="en-US" sz="1400" cap="all" dirty="0" smtClean="0">
                <a:solidFill>
                  <a:schemeClr val="bg1"/>
                </a:solidFill>
                <a:latin typeface="Times New Roman" pitchFamily="18" charset="0"/>
                <a:cs typeface="Times New Roman" pitchFamily="18" charset="0"/>
              </a:rPr>
              <a:t> u </a:t>
            </a:r>
            <a:r>
              <a:rPr lang="en-US" sz="1400" cap="all" dirty="0" err="1" smtClean="0">
                <a:solidFill>
                  <a:schemeClr val="bg1"/>
                </a:solidFill>
                <a:latin typeface="Times New Roman" pitchFamily="18" charset="0"/>
                <a:cs typeface="Times New Roman" pitchFamily="18" charset="0"/>
              </a:rPr>
              <a:t>Novom</a:t>
            </a:r>
            <a:r>
              <a:rPr lang="en-US" sz="1400" cap="all" dirty="0" smtClean="0">
                <a:solidFill>
                  <a:schemeClr val="bg1"/>
                </a:solidFill>
                <a:latin typeface="Times New Roman" pitchFamily="18" charset="0"/>
                <a:cs typeface="Times New Roman" pitchFamily="18" charset="0"/>
              </a:rPr>
              <a:t> </a:t>
            </a:r>
            <a:r>
              <a:rPr lang="en-US" sz="1400" cap="all" dirty="0" err="1" smtClean="0">
                <a:solidFill>
                  <a:schemeClr val="bg1"/>
                </a:solidFill>
                <a:latin typeface="Times New Roman" pitchFamily="18" charset="0"/>
                <a:cs typeface="Times New Roman" pitchFamily="18" charset="0"/>
              </a:rPr>
              <a:t>Sadu</a:t>
            </a:r>
            <a:r>
              <a:rPr lang="en-US" sz="1400" cap="all" dirty="0" smtClean="0">
                <a:solidFill>
                  <a:schemeClr val="bg1"/>
                </a:solidFill>
                <a:latin typeface="Times New Roman" pitchFamily="18" charset="0"/>
                <a:cs typeface="Times New Roman" pitchFamily="18" charset="0"/>
              </a:rPr>
              <a:t/>
            </a:r>
            <a:br>
              <a:rPr lang="en-US" sz="1400" cap="all" dirty="0" smtClean="0">
                <a:solidFill>
                  <a:schemeClr val="bg1"/>
                </a:solidFill>
                <a:latin typeface="Times New Roman" pitchFamily="18" charset="0"/>
                <a:cs typeface="Times New Roman" pitchFamily="18" charset="0"/>
              </a:rPr>
            </a:br>
            <a:r>
              <a:rPr lang="en-US" sz="1400" cap="all" dirty="0" smtClean="0">
                <a:solidFill>
                  <a:schemeClr val="bg1"/>
                </a:solidFill>
                <a:latin typeface="Times New Roman" pitchFamily="18" charset="0"/>
                <a:cs typeface="Times New Roman" pitchFamily="18" charset="0"/>
              </a:rPr>
              <a:t>                           </a:t>
            </a:r>
            <a:r>
              <a:rPr lang="en-US" sz="1400" cap="all" dirty="0" err="1" smtClean="0">
                <a:solidFill>
                  <a:schemeClr val="bg1"/>
                </a:solidFill>
                <a:latin typeface="Times New Roman" pitchFamily="18" charset="0"/>
                <a:cs typeface="Times New Roman" pitchFamily="18" charset="0"/>
              </a:rPr>
              <a:t>Tehnički</a:t>
            </a:r>
            <a:r>
              <a:rPr lang="en-US" sz="1400" cap="all" dirty="0" smtClean="0">
                <a:solidFill>
                  <a:schemeClr val="bg1"/>
                </a:solidFill>
                <a:latin typeface="Times New Roman" pitchFamily="18" charset="0"/>
                <a:cs typeface="Times New Roman" pitchFamily="18" charset="0"/>
              </a:rPr>
              <a:t> </a:t>
            </a:r>
            <a:r>
              <a:rPr lang="en-US" sz="1400" cap="all" dirty="0" err="1" smtClean="0">
                <a:solidFill>
                  <a:schemeClr val="bg1"/>
                </a:solidFill>
                <a:latin typeface="Times New Roman" pitchFamily="18" charset="0"/>
                <a:cs typeface="Times New Roman" pitchFamily="18" charset="0"/>
              </a:rPr>
              <a:t>fakultet</a:t>
            </a:r>
            <a:r>
              <a:rPr lang="en-US" sz="1400" cap="all" dirty="0" smtClean="0">
                <a:solidFill>
                  <a:schemeClr val="bg1"/>
                </a:solidFill>
                <a:latin typeface="Times New Roman" pitchFamily="18" charset="0"/>
                <a:cs typeface="Times New Roman" pitchFamily="18" charset="0"/>
              </a:rPr>
              <a:t> „</a:t>
            </a:r>
            <a:r>
              <a:rPr lang="en-US" sz="1400" cap="all" dirty="0" err="1" smtClean="0">
                <a:solidFill>
                  <a:schemeClr val="bg1"/>
                </a:solidFill>
                <a:latin typeface="Times New Roman" pitchFamily="18" charset="0"/>
                <a:cs typeface="Times New Roman" pitchFamily="18" charset="0"/>
              </a:rPr>
              <a:t>Mihajlo</a:t>
            </a:r>
            <a:r>
              <a:rPr lang="en-US" sz="1400" cap="all" dirty="0" smtClean="0">
                <a:solidFill>
                  <a:schemeClr val="bg1"/>
                </a:solidFill>
                <a:latin typeface="Times New Roman" pitchFamily="18" charset="0"/>
                <a:cs typeface="Times New Roman" pitchFamily="18" charset="0"/>
              </a:rPr>
              <a:t> Pupin“, </a:t>
            </a:r>
            <a:br>
              <a:rPr lang="en-US" sz="1400" cap="all" dirty="0" smtClean="0">
                <a:solidFill>
                  <a:schemeClr val="bg1"/>
                </a:solidFill>
                <a:latin typeface="Times New Roman" pitchFamily="18" charset="0"/>
                <a:cs typeface="Times New Roman" pitchFamily="18" charset="0"/>
              </a:rPr>
            </a:br>
            <a:r>
              <a:rPr lang="en-US" sz="1400" cap="all" dirty="0" smtClean="0">
                <a:solidFill>
                  <a:schemeClr val="bg1"/>
                </a:solidFill>
                <a:latin typeface="Times New Roman" pitchFamily="18" charset="0"/>
                <a:cs typeface="Times New Roman" pitchFamily="18" charset="0"/>
              </a:rPr>
              <a:t>	     	              </a:t>
            </a:r>
            <a:r>
              <a:rPr lang="en-US" sz="1400" cap="all" dirty="0" err="1" smtClean="0">
                <a:solidFill>
                  <a:schemeClr val="bg1"/>
                </a:solidFill>
                <a:latin typeface="Times New Roman" pitchFamily="18" charset="0"/>
                <a:cs typeface="Times New Roman" pitchFamily="18" charset="0"/>
              </a:rPr>
              <a:t>Zrenjanin</a:t>
            </a:r>
            <a:r>
              <a:rPr lang="en-US" sz="1400" cap="all" dirty="0" smtClean="0">
                <a:solidFill>
                  <a:schemeClr val="bg1"/>
                </a:solidFill>
                <a:latin typeface="Times New Roman" pitchFamily="18" charset="0"/>
                <a:cs typeface="Times New Roman" pitchFamily="18" charset="0"/>
              </a:rPr>
              <a:t> </a:t>
            </a:r>
            <a:br>
              <a:rPr lang="en-US" sz="1400" cap="all" dirty="0" smtClean="0">
                <a:solidFill>
                  <a:schemeClr val="bg1"/>
                </a:solidFill>
                <a:latin typeface="Times New Roman" pitchFamily="18" charset="0"/>
                <a:cs typeface="Times New Roman" pitchFamily="18" charset="0"/>
              </a:rPr>
            </a:br>
            <a:r>
              <a:rPr lang="en-US" sz="1400" cap="all" dirty="0" smtClean="0">
                <a:solidFill>
                  <a:schemeClr val="bg1"/>
                </a:solidFill>
                <a:latin typeface="Times New Roman" pitchFamily="18" charset="0"/>
                <a:cs typeface="Times New Roman" pitchFamily="18" charset="0"/>
              </a:rPr>
              <a:t/>
            </a:r>
            <a:br>
              <a:rPr lang="en-US" sz="1400" cap="all" dirty="0" smtClean="0">
                <a:solidFill>
                  <a:schemeClr val="bg1"/>
                </a:solidFill>
                <a:latin typeface="Times New Roman" pitchFamily="18" charset="0"/>
                <a:cs typeface="Times New Roman" pitchFamily="18" charset="0"/>
              </a:rPr>
            </a:br>
            <a:r>
              <a:rPr lang="en-US" sz="2800" cap="all" dirty="0" smtClean="0">
                <a:solidFill>
                  <a:schemeClr val="bg1"/>
                </a:solidFill>
                <a:latin typeface="Times New Roman" pitchFamily="18" charset="0"/>
                <a:cs typeface="Times New Roman" pitchFamily="18" charset="0"/>
              </a:rPr>
              <a:t/>
            </a:r>
            <a:br>
              <a:rPr lang="en-US" sz="2800" cap="all" dirty="0" smtClean="0">
                <a:solidFill>
                  <a:schemeClr val="bg1"/>
                </a:solidFill>
                <a:latin typeface="Times New Roman" pitchFamily="18" charset="0"/>
                <a:cs typeface="Times New Roman" pitchFamily="18" charset="0"/>
              </a:rPr>
            </a:br>
            <a:r>
              <a:rPr lang="en-US" sz="2800" cap="all" dirty="0" smtClean="0">
                <a:solidFill>
                  <a:schemeClr val="bg1"/>
                </a:solidFill>
                <a:latin typeface="Times New Roman" pitchFamily="18" charset="0"/>
                <a:cs typeface="Times New Roman" pitchFamily="18" charset="0"/>
              </a:rPr>
              <a:t>            </a:t>
            </a:r>
            <a:br>
              <a:rPr lang="en-US" sz="2800" cap="all" dirty="0" smtClean="0">
                <a:solidFill>
                  <a:schemeClr val="bg1"/>
                </a:solidFill>
                <a:latin typeface="Times New Roman" pitchFamily="18" charset="0"/>
                <a:cs typeface="Times New Roman" pitchFamily="18" charset="0"/>
              </a:rPr>
            </a:br>
            <a:r>
              <a:rPr lang="en-US" sz="2800" cap="all" dirty="0" smtClean="0">
                <a:solidFill>
                  <a:schemeClr val="bg1"/>
                </a:solidFill>
                <a:latin typeface="Times New Roman" pitchFamily="18" charset="0"/>
                <a:cs typeface="Times New Roman" pitchFamily="18" charset="0"/>
              </a:rPr>
              <a:t>          </a:t>
            </a:r>
            <a:r>
              <a:rPr lang="en-US" sz="2400" cap="all" dirty="0" smtClean="0">
                <a:solidFill>
                  <a:schemeClr val="bg1"/>
                </a:solidFill>
                <a:latin typeface="Times New Roman" pitchFamily="18" charset="0"/>
                <a:cs typeface="Times New Roman" pitchFamily="18" charset="0"/>
              </a:rPr>
              <a:t>Web </a:t>
            </a:r>
            <a:r>
              <a:rPr lang="sr-Latn-RS" sz="2400" cap="all" dirty="0" smtClean="0">
                <a:solidFill>
                  <a:schemeClr val="bg1"/>
                </a:solidFill>
                <a:latin typeface="Times New Roman" pitchFamily="18" charset="0"/>
                <a:cs typeface="Times New Roman" pitchFamily="18" charset="0"/>
              </a:rPr>
              <a:t>food </a:t>
            </a:r>
            <a:r>
              <a:rPr lang="en-US" sz="2400" cap="all" dirty="0" smtClean="0">
                <a:solidFill>
                  <a:schemeClr val="bg1"/>
                </a:solidFill>
                <a:latin typeface="Times New Roman" pitchFamily="18" charset="0"/>
                <a:cs typeface="Times New Roman" pitchFamily="18" charset="0"/>
              </a:rPr>
              <a:t>pa</a:t>
            </a:r>
            <a:r>
              <a:rPr lang="sr-Latn-RS" sz="2400" cap="all" dirty="0" smtClean="0">
                <a:solidFill>
                  <a:schemeClr val="bg1"/>
                </a:solidFill>
                <a:latin typeface="Times New Roman" pitchFamily="18" charset="0"/>
                <a:cs typeface="Times New Roman" pitchFamily="18" charset="0"/>
              </a:rPr>
              <a:t>c</a:t>
            </a:r>
            <a:r>
              <a:rPr lang="en-US" sz="2400" cap="all" dirty="0" err="1" smtClean="0">
                <a:solidFill>
                  <a:schemeClr val="bg1"/>
                </a:solidFill>
                <a:latin typeface="Times New Roman" pitchFamily="18" charset="0"/>
                <a:cs typeface="Times New Roman" pitchFamily="18" charset="0"/>
              </a:rPr>
              <a:t>ket</a:t>
            </a:r>
            <a:r>
              <a:rPr lang="en-US" sz="2400" cap="all" dirty="0" smtClean="0">
                <a:solidFill>
                  <a:schemeClr val="bg1"/>
                </a:solidFill>
                <a:latin typeface="Times New Roman" pitchFamily="18" charset="0"/>
                <a:cs typeface="Times New Roman" pitchFamily="18" charset="0"/>
              </a:rPr>
              <a:t> shop </a:t>
            </a:r>
            <a:r>
              <a:rPr lang="en-US" sz="2800" cap="all" dirty="0" smtClean="0">
                <a:solidFill>
                  <a:schemeClr val="bg1"/>
                </a:solidFill>
                <a:latin typeface="Times New Roman" pitchFamily="18" charset="0"/>
                <a:cs typeface="Times New Roman" pitchFamily="18" charset="0"/>
              </a:rPr>
              <a:t/>
            </a:r>
            <a:br>
              <a:rPr lang="en-US" sz="2800" cap="all" dirty="0" smtClean="0">
                <a:solidFill>
                  <a:schemeClr val="bg1"/>
                </a:solidFill>
                <a:latin typeface="Times New Roman" pitchFamily="18" charset="0"/>
                <a:cs typeface="Times New Roman" pitchFamily="18" charset="0"/>
              </a:rPr>
            </a:br>
            <a:r>
              <a:rPr lang="en-US" sz="2800" cap="all" dirty="0" smtClean="0">
                <a:solidFill>
                  <a:schemeClr val="bg1"/>
                </a:solidFill>
                <a:latin typeface="Times New Roman" pitchFamily="18" charset="0"/>
                <a:cs typeface="Times New Roman" pitchFamily="18" charset="0"/>
              </a:rPr>
              <a:t/>
            </a:r>
            <a:br>
              <a:rPr lang="en-US" sz="2800" cap="all" dirty="0" smtClean="0">
                <a:solidFill>
                  <a:schemeClr val="bg1"/>
                </a:solidFill>
                <a:latin typeface="Times New Roman" pitchFamily="18" charset="0"/>
                <a:cs typeface="Times New Roman" pitchFamily="18" charset="0"/>
              </a:rPr>
            </a:br>
            <a:r>
              <a:rPr lang="en-US" sz="1600" cap="all" dirty="0" smtClean="0">
                <a:solidFill>
                  <a:schemeClr val="bg1"/>
                </a:solidFill>
                <a:latin typeface="Times New Roman" pitchFamily="18" charset="0"/>
                <a:cs typeface="Times New Roman" pitchFamily="18" charset="0"/>
              </a:rPr>
              <a:t/>
            </a:r>
            <a:br>
              <a:rPr lang="en-US" sz="1600" cap="all" dirty="0" smtClean="0">
                <a:solidFill>
                  <a:schemeClr val="bg1"/>
                </a:solidFill>
                <a:latin typeface="Times New Roman" pitchFamily="18" charset="0"/>
                <a:cs typeface="Times New Roman" pitchFamily="18" charset="0"/>
              </a:rPr>
            </a:br>
            <a:r>
              <a:rPr lang="en-US" sz="1600" cap="all"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Profesor:</a:t>
            </a: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 Prof. Dr Dragana Glušac</a:t>
            </a: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Studenti: </a:t>
            </a: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M. B. </a:t>
            </a:r>
            <a:r>
              <a:rPr lang="en-US" sz="1400" dirty="0" smtClean="0">
                <a:solidFill>
                  <a:schemeClr val="bg1"/>
                </a:solidFill>
                <a:latin typeface="Times New Roman" pitchFamily="18" charset="0"/>
                <a:cs typeface="Times New Roman" pitchFamily="18" charset="0"/>
              </a:rPr>
              <a:t/>
            </a:r>
            <a:br>
              <a:rPr lang="en-US" sz="1400" dirty="0" smtClean="0">
                <a:solidFill>
                  <a:schemeClr val="bg1"/>
                </a:solidFill>
                <a:latin typeface="Times New Roman" pitchFamily="18" charset="0"/>
                <a:cs typeface="Times New Roman" pitchFamily="18" charset="0"/>
              </a:rPr>
            </a:b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Asistent:</a:t>
            </a: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Marko Blažić       </a:t>
            </a: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E. M.</a:t>
            </a:r>
            <a:r>
              <a:rPr lang="en-US" sz="1400" dirty="0" smtClean="0">
                <a:solidFill>
                  <a:schemeClr val="bg1"/>
                </a:solidFill>
                <a:latin typeface="Times New Roman" pitchFamily="18" charset="0"/>
                <a:cs typeface="Times New Roman" pitchFamily="18" charset="0"/>
              </a:rPr>
              <a:t/>
            </a:r>
            <a:br>
              <a:rPr lang="en-US" sz="1400" dirty="0" smtClean="0">
                <a:solidFill>
                  <a:schemeClr val="bg1"/>
                </a:solidFill>
                <a:latin typeface="Times New Roman" pitchFamily="18" charset="0"/>
                <a:cs typeface="Times New Roman" pitchFamily="18" charset="0"/>
              </a:rPr>
            </a:b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                 </a:t>
            </a: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B. R.</a:t>
            </a:r>
            <a:r>
              <a:rPr lang="en-US" sz="1400" dirty="0" smtClean="0">
                <a:solidFill>
                  <a:schemeClr val="bg1"/>
                </a:solidFill>
                <a:latin typeface="Times New Roman" pitchFamily="18" charset="0"/>
                <a:cs typeface="Times New Roman" pitchFamily="18" charset="0"/>
              </a:rPr>
              <a:t/>
            </a:r>
            <a:br>
              <a:rPr lang="en-US" sz="1400" dirty="0" smtClean="0">
                <a:solidFill>
                  <a:schemeClr val="bg1"/>
                </a:solidFill>
                <a:latin typeface="Times New Roman" pitchFamily="18" charset="0"/>
                <a:cs typeface="Times New Roman" pitchFamily="18" charset="0"/>
              </a:rPr>
            </a:br>
            <a:r>
              <a:rPr lang="sr-Latn-RS" sz="1400" dirty="0" smtClean="0">
                <a:solidFill>
                  <a:schemeClr val="bg1"/>
                </a:solidFill>
                <a:latin typeface="Times New Roman" pitchFamily="18" charset="0"/>
                <a:cs typeface="Times New Roman" pitchFamily="18" charset="0"/>
              </a:rPr>
              <a:t> </a:t>
            </a: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                </a:t>
            </a: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M. T.</a:t>
            </a:r>
            <a:r>
              <a:rPr lang="en-US" sz="1400" dirty="0" smtClean="0">
                <a:solidFill>
                  <a:schemeClr val="bg1"/>
                </a:solidFill>
                <a:latin typeface="Times New Roman" pitchFamily="18" charset="0"/>
                <a:cs typeface="Times New Roman" pitchFamily="18" charset="0"/>
              </a:rPr>
              <a:t/>
            </a:r>
            <a:br>
              <a:rPr lang="en-US" sz="1400" dirty="0" smtClean="0">
                <a:solidFill>
                  <a:schemeClr val="bg1"/>
                </a:solidFill>
                <a:latin typeface="Times New Roman" pitchFamily="18" charset="0"/>
                <a:cs typeface="Times New Roman" pitchFamily="18" charset="0"/>
              </a:rPr>
            </a:b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Dajana Pilipović SI 11/20</a:t>
            </a:r>
            <a:r>
              <a:rPr lang="en-US" sz="1400" dirty="0" smtClean="0">
                <a:solidFill>
                  <a:schemeClr val="bg1"/>
                </a:solidFill>
                <a:latin typeface="Times New Roman" pitchFamily="18" charset="0"/>
                <a:cs typeface="Times New Roman" pitchFamily="18" charset="0"/>
              </a:rPr>
              <a:t> </a:t>
            </a:r>
            <a:br>
              <a:rPr lang="en-US" sz="1400" dirty="0" smtClean="0">
                <a:solidFill>
                  <a:schemeClr val="bg1"/>
                </a:solidFill>
                <a:latin typeface="Times New Roman" pitchFamily="18" charset="0"/>
                <a:cs typeface="Times New Roman" pitchFamily="18" charset="0"/>
              </a:rPr>
            </a:br>
            <a:r>
              <a:rPr lang="en-US" sz="1400" dirty="0" smtClean="0">
                <a:solidFill>
                  <a:schemeClr val="bg1"/>
                </a:solidFill>
                <a:latin typeface="Times New Roman" pitchFamily="18" charset="0"/>
                <a:cs typeface="Times New Roman" pitchFamily="18" charset="0"/>
              </a:rPr>
              <a:t/>
            </a:r>
            <a:br>
              <a:rPr lang="en-US" sz="1400" dirty="0" smtClean="0">
                <a:solidFill>
                  <a:schemeClr val="bg1"/>
                </a:solidFill>
                <a:latin typeface="Times New Roman" pitchFamily="18" charset="0"/>
                <a:cs typeface="Times New Roman" pitchFamily="18" charset="0"/>
              </a:rPr>
            </a:br>
            <a:r>
              <a:rPr lang="sr-Latn-RS" sz="1400" dirty="0" smtClean="0">
                <a:solidFill>
                  <a:schemeClr val="bg1"/>
                </a:solidFill>
                <a:latin typeface="Times New Roman" pitchFamily="18" charset="0"/>
                <a:cs typeface="Times New Roman" pitchFamily="18" charset="0"/>
              </a:rPr>
              <a:t>                 </a:t>
            </a:r>
            <a:r>
              <a:rPr lang="en-US" sz="1400" dirty="0" smtClean="0">
                <a:solidFill>
                  <a:schemeClr val="bg1"/>
                </a:solidFill>
                <a:latin typeface="Times New Roman" pitchFamily="18" charset="0"/>
                <a:cs typeface="Times New Roman" pitchFamily="18" charset="0"/>
              </a:rPr>
              <a:t>			                             </a:t>
            </a:r>
            <a:r>
              <a:rPr lang="sr-Latn-RS" sz="1400" dirty="0" smtClean="0">
                <a:solidFill>
                  <a:schemeClr val="bg1"/>
                </a:solidFill>
                <a:latin typeface="Times New Roman" pitchFamily="18" charset="0"/>
                <a:cs typeface="Times New Roman" pitchFamily="18" charset="0"/>
              </a:rPr>
              <a:t/>
            </a:r>
            <a:br>
              <a:rPr lang="sr-Latn-RS" sz="1400" dirty="0" smtClean="0">
                <a:solidFill>
                  <a:schemeClr val="bg1"/>
                </a:solidFill>
                <a:latin typeface="Times New Roman" pitchFamily="18" charset="0"/>
                <a:cs typeface="Times New Roman" pitchFamily="18" charset="0"/>
              </a:rPr>
            </a:br>
            <a:r>
              <a:rPr lang="sr-Latn-RS" sz="1400" dirty="0" smtClean="0">
                <a:solidFill>
                  <a:schemeClr val="bg1"/>
                </a:solidFill>
                <a:latin typeface="Times New Roman" pitchFamily="18" charset="0"/>
                <a:cs typeface="Times New Roman" pitchFamily="18" charset="0"/>
              </a:rPr>
              <a:t>                                                                                         </a:t>
            </a:r>
            <a:br>
              <a:rPr lang="sr-Latn-RS" sz="1400" dirty="0" smtClean="0">
                <a:solidFill>
                  <a:schemeClr val="bg1"/>
                </a:solidFill>
                <a:latin typeface="Times New Roman" pitchFamily="18" charset="0"/>
                <a:cs typeface="Times New Roman" pitchFamily="18" charset="0"/>
              </a:rPr>
            </a:br>
            <a:endParaRPr sz="2800" cap="all" dirty="0">
              <a:solidFill>
                <a:schemeClr val="bg1"/>
              </a:solidFill>
              <a:latin typeface="Times New Roman" pitchFamily="18" charset="0"/>
              <a:cs typeface="Times New Roman" pitchFamily="18"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712" y="300556"/>
            <a:ext cx="972000" cy="972000"/>
          </a:xfrm>
          <a:prstGeom prst="rect">
            <a:avLst/>
          </a:prstGeom>
          <a:ln w="38100">
            <a:solidFill>
              <a:srgbClr val="0B87A1"/>
            </a:solidFill>
          </a:ln>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31620" y="300556"/>
            <a:ext cx="972000" cy="972000"/>
          </a:xfrm>
          <a:prstGeom prst="rect">
            <a:avLst/>
          </a:prstGeom>
          <a:noFill/>
          <a:ln w="38100">
            <a:solidFill>
              <a:srgbClr val="0B87A1">
                <a:alpha val="54902"/>
              </a:srgbClr>
            </a:solidFill>
          </a:ln>
        </p:spPr>
      </p:pic>
      <p:sp>
        <p:nvSpPr>
          <p:cNvPr id="7" name="TextBox 6"/>
          <p:cNvSpPr txBox="1"/>
          <p:nvPr/>
        </p:nvSpPr>
        <p:spPr>
          <a:xfrm>
            <a:off x="119660" y="4620280"/>
            <a:ext cx="2173857" cy="523220"/>
          </a:xfrm>
          <a:prstGeom prst="rect">
            <a:avLst/>
          </a:prstGeom>
          <a:noFill/>
        </p:spPr>
        <p:txBody>
          <a:bodyPr wrap="square" rtlCol="0">
            <a:spAutoFit/>
          </a:bodyPr>
          <a:lstStyle/>
          <a:p>
            <a:pPr algn="ctr"/>
            <a:r>
              <a:rPr lang="sr-Latn-RS" dirty="0" smtClean="0">
                <a:solidFill>
                  <a:schemeClr val="bg1"/>
                </a:solidFill>
                <a:latin typeface="Times New Roman" pitchFamily="18" charset="0"/>
                <a:cs typeface="Times New Roman" pitchFamily="18" charset="0"/>
              </a:rPr>
              <a:t>Zrenjanin,</a:t>
            </a:r>
            <a:r>
              <a:rPr lang="en-US" dirty="0" smtClean="0">
                <a:solidFill>
                  <a:schemeClr val="bg1"/>
                </a:solidFill>
                <a:latin typeface="Times New Roman" pitchFamily="18" charset="0"/>
                <a:cs typeface="Times New Roman" pitchFamily="18" charset="0"/>
              </a:rPr>
              <a:t> </a:t>
            </a:r>
            <a:r>
              <a:rPr lang="sr-Latn-RS" dirty="0" smtClean="0">
                <a:solidFill>
                  <a:schemeClr val="bg1"/>
                </a:solidFill>
                <a:latin typeface="Times New Roman" pitchFamily="18" charset="0"/>
                <a:cs typeface="Times New Roman" pitchFamily="18" charset="0"/>
              </a:rPr>
              <a:t>2021.</a:t>
            </a:r>
            <a:endParaRPr lang="en-US" dirty="0" smtClean="0">
              <a:solidFill>
                <a:schemeClr val="bg1"/>
              </a:solidFill>
              <a:latin typeface="Times New Roman" pitchFamily="18" charset="0"/>
              <a:cs typeface="Times New Roman" pitchFamily="18" charset="0"/>
            </a:endParaRPr>
          </a:p>
          <a:p>
            <a:endParaRPr lang="en-US" dirty="0">
              <a:solidFill>
                <a:schemeClr val="bg1"/>
              </a:solidFill>
              <a:latin typeface="Times New Roman" pitchFamily="18" charset="0"/>
              <a:cs typeface="Times New Roman" pitchFamily="18" charset="0"/>
            </a:endParaRPr>
          </a:p>
        </p:txBody>
      </p:sp>
      <p:sp>
        <p:nvSpPr>
          <p:cNvPr id="59395" name="Rectangle 3"/>
          <p:cNvSpPr>
            <a:spLocks noChangeArrowheads="1"/>
          </p:cNvSpPr>
          <p:nvPr/>
        </p:nvSpPr>
        <p:spPr bwMode="auto">
          <a:xfrm>
            <a:off x="0" y="0"/>
            <a:ext cx="229550" cy="307777"/>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smtClean="0">
                <a:ln>
                  <a:noFill/>
                </a:ln>
                <a:solidFill>
                  <a:schemeClr val="tx1"/>
                </a:solidFill>
                <a:effectLst/>
                <a:latin typeface="Times New Roman" pitchFamily="18" charset="0"/>
                <a:ea typeface="Calibri" pitchFamily="34" charset="0"/>
                <a:cs typeface="Times New Roman" pitchFamily="18" charset="0"/>
              </a:rPr>
              <a: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10</a:t>
            </a:fld>
            <a:endParaRPr lang="en"/>
          </a:p>
        </p:txBody>
      </p:sp>
      <p:sp>
        <p:nvSpPr>
          <p:cNvPr id="11" name="TextBox 10"/>
          <p:cNvSpPr txBox="1"/>
          <p:nvPr/>
        </p:nvSpPr>
        <p:spPr>
          <a:xfrm>
            <a:off x="1631787" y="3755748"/>
            <a:ext cx="3204723" cy="230832"/>
          </a:xfrm>
          <a:prstGeom prst="rect">
            <a:avLst/>
          </a:prstGeom>
          <a:noFill/>
        </p:spPr>
        <p:txBody>
          <a:bodyPr wrap="none" rtlCol="0">
            <a:spAutoFit/>
          </a:bodyPr>
          <a:lstStyle/>
          <a:p>
            <a:r>
              <a:rPr lang="sr-Latn-RS" sz="900" i="1" dirty="0" smtClean="0">
                <a:solidFill>
                  <a:srgbClr val="003B55"/>
                </a:solidFill>
              </a:rPr>
              <a:t>Slika 1.3 Use case model: diagram podsistema: </a:t>
            </a:r>
            <a:r>
              <a:rPr lang="nn-NO" sz="900" i="1" dirty="0" smtClean="0">
                <a:solidFill>
                  <a:srgbClr val="003B55"/>
                </a:solidFill>
              </a:rPr>
              <a:t>„</a:t>
            </a:r>
            <a:r>
              <a:rPr lang="sr-Latn-RS" sz="900" i="1" dirty="0" smtClean="0">
                <a:solidFill>
                  <a:srgbClr val="003B55"/>
                </a:solidFill>
              </a:rPr>
              <a:t>Podrška”</a:t>
            </a:r>
            <a:endParaRPr lang="en-US" sz="900" i="1" dirty="0">
              <a:solidFill>
                <a:srgbClr val="003B55"/>
              </a:solidFill>
            </a:endParaRPr>
          </a:p>
        </p:txBody>
      </p:sp>
      <p:sp>
        <p:nvSpPr>
          <p:cNvPr id="12" name="TextBox 11"/>
          <p:cNvSpPr txBox="1"/>
          <p:nvPr/>
        </p:nvSpPr>
        <p:spPr>
          <a:xfrm>
            <a:off x="583474" y="4075583"/>
            <a:ext cx="16412935" cy="938719"/>
          </a:xfrm>
          <a:prstGeom prst="rect">
            <a:avLst/>
          </a:prstGeom>
          <a:noFill/>
        </p:spPr>
        <p:txBody>
          <a:bodyPr wrap="square" rtlCol="0">
            <a:spAutoFit/>
          </a:bodyPr>
          <a:lstStyle/>
          <a:p>
            <a:r>
              <a:rPr lang="en-US" sz="1100" dirty="0" err="1" smtClean="0">
                <a:solidFill>
                  <a:srgbClr val="003B55"/>
                </a:solidFill>
                <a:latin typeface="Times New Roman" pitchFamily="18" charset="0"/>
                <a:cs typeface="Times New Roman" pitchFamily="18" charset="0"/>
              </a:rPr>
              <a:t>Dijagram</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stanja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a:t>
            </a:r>
            <a:r>
              <a:rPr lang="sr-Latn-RS" sz="1100" dirty="0" smtClean="0">
                <a:solidFill>
                  <a:srgbClr val="003B55"/>
                </a:solidFill>
                <a:latin typeface="Times New Roman" pitchFamily="18" charset="0"/>
                <a:cs typeface="Times New Roman" pitchFamily="18" charset="0"/>
              </a:rPr>
              <a:t>š</a:t>
            </a:r>
            <a:r>
              <a:rPr lang="en-US" sz="1100" dirty="0" err="1" smtClean="0">
                <a:solidFill>
                  <a:srgbClr val="003B55"/>
                </a:solidFill>
                <a:latin typeface="Times New Roman" pitchFamily="18" charset="0"/>
                <a:cs typeface="Times New Roman" pitchFamily="18" charset="0"/>
              </a:rPr>
              <a:t>tenja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za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podr</a:t>
            </a:r>
            <a:r>
              <a:rPr lang="sr-Latn-RS" sz="1100" dirty="0" smtClean="0">
                <a:solidFill>
                  <a:srgbClr val="003B55"/>
                </a:solidFill>
                <a:latin typeface="Times New Roman" pitchFamily="18" charset="0"/>
                <a:cs typeface="Times New Roman" pitchFamily="18" charset="0"/>
              </a:rPr>
              <a:t>š</a:t>
            </a:r>
            <a:r>
              <a:rPr lang="en-US" sz="1100" dirty="0" err="1" smtClean="0">
                <a:solidFill>
                  <a:srgbClr val="003B55"/>
                </a:solidFill>
                <a:latin typeface="Times New Roman" pitchFamily="18" charset="0"/>
                <a:cs typeface="Times New Roman" pitchFamily="18" charset="0"/>
              </a:rPr>
              <a:t>ku</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po</a:t>
            </a:r>
            <a:r>
              <a:rPr lang="sr-Latn-RS" sz="1100" dirty="0" smtClean="0">
                <a:solidFill>
                  <a:srgbClr val="003B55"/>
                </a:solidFill>
                <a:latin typeface="Times New Roman" pitchFamily="18" charset="0"/>
                <a:cs typeface="Times New Roman" pitchFamily="18" charset="0"/>
              </a:rPr>
              <a:t>č</a:t>
            </a:r>
            <a:r>
              <a:rPr lang="en-US" sz="1100" dirty="0" err="1" smtClean="0">
                <a:solidFill>
                  <a:srgbClr val="003B55"/>
                </a:solidFill>
                <a:latin typeface="Times New Roman" pitchFamily="18" charset="0"/>
                <a:cs typeface="Times New Roman" pitchFamily="18" charset="0"/>
              </a:rPr>
              <a:t>inje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sli</a:t>
            </a:r>
            <a:r>
              <a:rPr lang="sr-Latn-RS" sz="1100" dirty="0" smtClean="0">
                <a:solidFill>
                  <a:srgbClr val="003B55"/>
                </a:solidFill>
                <a:latin typeface="Times New Roman" pitchFamily="18" charset="0"/>
                <a:cs typeface="Times New Roman" pitchFamily="18" charset="0"/>
              </a:rPr>
              <a:t>č</a:t>
            </a:r>
            <a:r>
              <a:rPr lang="en-US" sz="1100" dirty="0" smtClean="0">
                <a:solidFill>
                  <a:srgbClr val="003B55"/>
                </a:solidFill>
                <a:latin typeface="Times New Roman" pitchFamily="18" charset="0"/>
                <a:cs typeface="Times New Roman" pitchFamily="18" charset="0"/>
              </a:rPr>
              <a:t>no</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kao</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prethodna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dva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ali</a:t>
            </a:r>
            <a:r>
              <a:rPr lang="en-US" sz="1100" dirty="0" smtClean="0">
                <a:solidFill>
                  <a:srgbClr val="003B55"/>
                </a:solidFill>
                <a:latin typeface="Times New Roman" pitchFamily="18" charset="0"/>
                <a:cs typeface="Times New Roman" pitchFamily="18" charset="0"/>
              </a:rPr>
              <a:t> u </a:t>
            </a:r>
            <a:r>
              <a:rPr lang="en-US" sz="1100" dirty="0" err="1" smtClean="0">
                <a:solidFill>
                  <a:srgbClr val="003B55"/>
                </a:solidFill>
                <a:latin typeface="Times New Roman" pitchFamily="18" charset="0"/>
                <a:cs typeface="Times New Roman" pitchFamily="18" charset="0"/>
              </a:rPr>
              <a:t>ovom</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dijagramu</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imamo</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dva</a:t>
            </a:r>
            <a:r>
              <a:rPr lang="en-US" sz="1100" dirty="0" smtClean="0">
                <a:solidFill>
                  <a:srgbClr val="003B55"/>
                </a:solidFill>
                <a:latin typeface="Times New Roman" pitchFamily="18" charset="0"/>
                <a:cs typeface="Times New Roman" pitchFamily="18" charset="0"/>
              </a:rPr>
              <a:t> </a:t>
            </a:r>
            <a:endParaRPr lang="sr-Latn-RS" sz="1100" dirty="0" smtClean="0">
              <a:solidFill>
                <a:srgbClr val="003B55"/>
              </a:solidFill>
              <a:latin typeface="Times New Roman" pitchFamily="18" charset="0"/>
              <a:cs typeface="Times New Roman" pitchFamily="18" charset="0"/>
            </a:endParaRPr>
          </a:p>
          <a:p>
            <a:r>
              <a:rPr lang="sr-Latn-RS" sz="1100" dirty="0" err="1" smtClean="0">
                <a:solidFill>
                  <a:srgbClr val="003B55"/>
                </a:solidFill>
                <a:latin typeface="Times New Roman" pitchFamily="18" charset="0"/>
                <a:cs typeface="Times New Roman" pitchFamily="18" charset="0"/>
              </a:rPr>
              <a:t>s</a:t>
            </a:r>
            <a:r>
              <a:rPr lang="en-US" sz="1100" dirty="0" err="1" smtClean="0">
                <a:solidFill>
                  <a:srgbClr val="003B55"/>
                </a:solidFill>
                <a:latin typeface="Times New Roman" pitchFamily="18" charset="0"/>
                <a:cs typeface="Times New Roman" pitchFamily="18" charset="0"/>
              </a:rPr>
              <a:t>istema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logovanja</a:t>
            </a:r>
            <a:r>
              <a:rPr lang="sr-Latn-RS" sz="1100" dirty="0" smtClean="0">
                <a:solidFill>
                  <a:srgbClr val="003B55"/>
                </a:solidFill>
                <a:latin typeface="Times New Roman" pitchFamily="18" charset="0"/>
                <a:cs typeface="Times New Roman" pitchFamily="18" charset="0"/>
              </a:rPr>
              <a:t>:</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jedan</a:t>
            </a:r>
            <a:r>
              <a:rPr lang="en-US" sz="1100" dirty="0" smtClean="0">
                <a:solidFill>
                  <a:srgbClr val="003B55"/>
                </a:solidFill>
                <a:latin typeface="Times New Roman" pitchFamily="18" charset="0"/>
                <a:cs typeface="Times New Roman" pitchFamily="18" charset="0"/>
              </a:rPr>
              <a:t> je </a:t>
            </a:r>
            <a:r>
              <a:rPr lang="en-US" sz="1100" dirty="0" err="1" smtClean="0">
                <a:solidFill>
                  <a:srgbClr val="003B55"/>
                </a:solidFill>
                <a:latin typeface="Times New Roman" pitchFamily="18" charset="0"/>
                <a:cs typeface="Times New Roman" pitchFamily="18" charset="0"/>
              </a:rPr>
              <a:t>za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korisnika</a:t>
            </a:r>
            <a:r>
              <a:rPr lang="en-US" sz="1100" dirty="0" smtClean="0">
                <a:solidFill>
                  <a:srgbClr val="003B55"/>
                </a:solidFill>
                <a:latin typeface="Times New Roman" pitchFamily="18" charset="0"/>
                <a:cs typeface="Times New Roman" pitchFamily="18" charset="0"/>
              </a:rPr>
              <a:t>, a </a:t>
            </a:r>
            <a:r>
              <a:rPr lang="en-US" sz="1100" dirty="0" err="1" smtClean="0">
                <a:solidFill>
                  <a:srgbClr val="003B55"/>
                </a:solidFill>
                <a:latin typeface="Times New Roman" pitchFamily="18" charset="0"/>
                <a:cs typeface="Times New Roman" pitchFamily="18" charset="0"/>
              </a:rPr>
              <a:t>drugi</a:t>
            </a:r>
            <a:r>
              <a:rPr lang="en-US" sz="1100" dirty="0" smtClean="0">
                <a:solidFill>
                  <a:srgbClr val="003B55"/>
                </a:solidFill>
                <a:latin typeface="Times New Roman" pitchFamily="18" charset="0"/>
                <a:cs typeface="Times New Roman" pitchFamily="18" charset="0"/>
              </a:rPr>
              <a:t> je </a:t>
            </a:r>
            <a:r>
              <a:rPr lang="en-US" sz="1100" dirty="0" err="1" smtClean="0">
                <a:solidFill>
                  <a:srgbClr val="003B55"/>
                </a:solidFill>
                <a:latin typeface="Times New Roman" pitchFamily="18" charset="0"/>
                <a:cs typeface="Times New Roman" pitchFamily="18" charset="0"/>
              </a:rPr>
              <a:t>za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radnika</a:t>
            </a:r>
            <a:r>
              <a:rPr lang="en-US" sz="1100" dirty="0" smtClean="0">
                <a:solidFill>
                  <a:srgbClr val="003B55"/>
                </a:solidFill>
                <a:latin typeface="Times New Roman" pitchFamily="18" charset="0"/>
                <a:cs typeface="Times New Roman" pitchFamily="18" charset="0"/>
              </a:rPr>
              <a:t>.</a:t>
            </a:r>
          </a:p>
          <a:p>
            <a:r>
              <a:rPr lang="en-US" sz="1100" dirty="0" err="1" smtClean="0">
                <a:solidFill>
                  <a:srgbClr val="003B55"/>
                </a:solidFill>
                <a:latin typeface="Times New Roman" pitchFamily="18" charset="0"/>
                <a:cs typeface="Times New Roman" pitchFamily="18" charset="0"/>
              </a:rPr>
              <a:t>Korisnik</a:t>
            </a:r>
            <a:r>
              <a:rPr lang="sr-Latn-RS" sz="1100" dirty="0" smtClean="0">
                <a:solidFill>
                  <a:srgbClr val="003B55"/>
                </a:solidFill>
                <a:latin typeface="Times New Roman" pitchFamily="18" charset="0"/>
                <a:cs typeface="Times New Roman" pitchFamily="18" charset="0"/>
              </a:rPr>
              <a:t> </a:t>
            </a:r>
            <a:r>
              <a:rPr lang="en-US" sz="1100" dirty="0" smtClean="0">
                <a:solidFill>
                  <a:srgbClr val="003B55"/>
                </a:solidFill>
                <a:latin typeface="Times New Roman" pitchFamily="18" charset="0"/>
                <a:cs typeface="Times New Roman" pitchFamily="18" charset="0"/>
              </a:rPr>
              <a:t>mo</a:t>
            </a:r>
            <a:r>
              <a:rPr lang="sr-Latn-RS" sz="1100" dirty="0" smtClean="0">
                <a:solidFill>
                  <a:srgbClr val="003B55"/>
                </a:solidFill>
                <a:latin typeface="Times New Roman" pitchFamily="18" charset="0"/>
                <a:cs typeface="Times New Roman" pitchFamily="18" charset="0"/>
              </a:rPr>
              <a:t>ž</a:t>
            </a:r>
            <a:r>
              <a:rPr lang="en-US" sz="1100" dirty="0" smtClean="0">
                <a:solidFill>
                  <a:srgbClr val="003B55"/>
                </a:solidFill>
                <a:latin typeface="Times New Roman" pitchFamily="18" charset="0"/>
                <a:cs typeface="Times New Roman" pitchFamily="18" charset="0"/>
              </a:rPr>
              <a:t>e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postavi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pitanje</a:t>
            </a:r>
            <a:r>
              <a:rPr lang="en-US" sz="1100" dirty="0" smtClean="0">
                <a:solidFill>
                  <a:srgbClr val="003B55"/>
                </a:solidFill>
                <a:latin typeface="Times New Roman" pitchFamily="18" charset="0"/>
                <a:cs typeface="Times New Roman" pitchFamily="18" charset="0"/>
              </a:rPr>
              <a:t>, pro</a:t>
            </a:r>
            <a:r>
              <a:rPr lang="sr-Latn-RS" sz="1100" dirty="0" smtClean="0">
                <a:solidFill>
                  <a:srgbClr val="003B55"/>
                </a:solidFill>
                <a:latin typeface="Times New Roman" pitchFamily="18" charset="0"/>
                <a:cs typeface="Times New Roman" pitchFamily="18" charset="0"/>
              </a:rPr>
              <a:t>č</a:t>
            </a:r>
            <a:r>
              <a:rPr lang="en-US" sz="1100" dirty="0" err="1" smtClean="0">
                <a:solidFill>
                  <a:srgbClr val="003B55"/>
                </a:solidFill>
                <a:latin typeface="Times New Roman" pitchFamily="18" charset="0"/>
                <a:cs typeface="Times New Roman" pitchFamily="18" charset="0"/>
              </a:rPr>
              <a:t>ita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odgovore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prethodna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pitanja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kao</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prethodna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pitanja</a:t>
            </a:r>
            <a:r>
              <a:rPr lang="en-US" sz="1100" dirty="0" smtClean="0">
                <a:solidFill>
                  <a:srgbClr val="003B55"/>
                </a:solidFill>
                <a:latin typeface="Times New Roman" pitchFamily="18" charset="0"/>
                <a:cs typeface="Times New Roman" pitchFamily="18" charset="0"/>
              </a:rPr>
              <a:t>,</a:t>
            </a:r>
            <a:endParaRPr lang="sr-Latn-RS" sz="1100" dirty="0" smtClean="0">
              <a:solidFill>
                <a:srgbClr val="003B55"/>
              </a:solidFill>
              <a:latin typeface="Times New Roman" pitchFamily="18" charset="0"/>
              <a:cs typeface="Times New Roman" pitchFamily="18" charset="0"/>
            </a:endParaRPr>
          </a:p>
          <a:p>
            <a:r>
              <a:rPr lang="sr-Latn-RS" sz="1100" dirty="0" err="1" smtClean="0">
                <a:solidFill>
                  <a:srgbClr val="003B55"/>
                </a:solidFill>
                <a:latin typeface="Times New Roman" pitchFamily="18" charset="0"/>
                <a:cs typeface="Times New Roman" pitchFamily="18" charset="0"/>
              </a:rPr>
              <a:t>č</a:t>
            </a:r>
            <a:r>
              <a:rPr lang="en-US" sz="1100" dirty="0" err="1" smtClean="0">
                <a:solidFill>
                  <a:srgbClr val="003B55"/>
                </a:solidFill>
                <a:latin typeface="Times New Roman" pitchFamily="18" charset="0"/>
                <a:cs typeface="Times New Roman" pitchFamily="18" charset="0"/>
              </a:rPr>
              <a:t>ita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obave</a:t>
            </a:r>
            <a:r>
              <a:rPr lang="sr-Latn-RS" sz="1100" dirty="0" smtClean="0">
                <a:solidFill>
                  <a:srgbClr val="003B55"/>
                </a:solidFill>
                <a:latin typeface="Times New Roman" pitchFamily="18" charset="0"/>
                <a:cs typeface="Times New Roman" pitchFamily="18" charset="0"/>
              </a:rPr>
              <a:t>š</a:t>
            </a:r>
            <a:r>
              <a:rPr lang="en-US" sz="1100" dirty="0" err="1" smtClean="0">
                <a:solidFill>
                  <a:srgbClr val="003B55"/>
                </a:solidFill>
                <a:latin typeface="Times New Roman" pitchFamily="18" charset="0"/>
                <a:cs typeface="Times New Roman" pitchFamily="18" charset="0"/>
              </a:rPr>
              <a:t>tenja</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ocenjuje</a:t>
            </a:r>
            <a:r>
              <a:rPr lang="sr-Latn-RS" sz="1100" dirty="0" smtClean="0">
                <a:solidFill>
                  <a:srgbClr val="003B55"/>
                </a:solidFill>
                <a:latin typeface="Times New Roman" pitchFamily="18" charset="0"/>
                <a:cs typeface="Times New Roman" pitchFamily="18" charset="0"/>
              </a:rPr>
              <a:t> n</a:t>
            </a:r>
            <a:r>
              <a:rPr lang="en-US" sz="1100" dirty="0" smtClean="0">
                <a:solidFill>
                  <a:srgbClr val="003B55"/>
                </a:solidFill>
                <a:latin typeface="Times New Roman" pitchFamily="18" charset="0"/>
                <a:cs typeface="Times New Roman" pitchFamily="18" charset="0"/>
              </a:rPr>
              <a:t>a</a:t>
            </a:r>
            <a:r>
              <a:rPr lang="sr-Latn-RS" sz="1100" dirty="0" smtClean="0">
                <a:solidFill>
                  <a:srgbClr val="003B55"/>
                </a:solidFill>
                <a:latin typeface="Times New Roman" pitchFamily="18" charset="0"/>
                <a:cs typeface="Times New Roman" pitchFamily="18" charset="0"/>
              </a:rPr>
              <a:t>š</a:t>
            </a:r>
            <a:r>
              <a:rPr lang="en-US" sz="1100" dirty="0" smtClean="0">
                <a:solidFill>
                  <a:srgbClr val="003B55"/>
                </a:solidFill>
                <a:latin typeface="Times New Roman" pitchFamily="18" charset="0"/>
                <a:cs typeface="Times New Roman" pitchFamily="18" charset="0"/>
              </a:rPr>
              <a:t>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usluge</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p>
          <a:p>
            <a:r>
              <a:rPr lang="en-US" sz="1100" dirty="0" err="1" smtClean="0">
                <a:solidFill>
                  <a:srgbClr val="003B55"/>
                </a:solidFill>
                <a:latin typeface="Times New Roman" pitchFamily="18" charset="0"/>
                <a:cs typeface="Times New Roman" pitchFamily="18" charset="0"/>
              </a:rPr>
              <a:t>Radnik</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ima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obavezu</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napi</a:t>
            </a:r>
            <a:r>
              <a:rPr lang="sr-Latn-RS" sz="1100" dirty="0" smtClean="0">
                <a:solidFill>
                  <a:srgbClr val="003B55"/>
                </a:solidFill>
                <a:latin typeface="Times New Roman" pitchFamily="18" charset="0"/>
                <a:cs typeface="Times New Roman" pitchFamily="18" charset="0"/>
              </a:rPr>
              <a:t>š</a:t>
            </a:r>
            <a:r>
              <a:rPr lang="en-US" sz="1100" dirty="0" smtClean="0">
                <a:solidFill>
                  <a:srgbClr val="003B55"/>
                </a:solidFill>
                <a:latin typeface="Times New Roman" pitchFamily="18" charset="0"/>
                <a:cs typeface="Times New Roman" pitchFamily="18" charset="0"/>
              </a:rPr>
              <a:t>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odgovor</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pitanje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koje</a:t>
            </a:r>
            <a:r>
              <a:rPr lang="en-US" sz="1100" dirty="0" smtClean="0">
                <a:solidFill>
                  <a:srgbClr val="003B55"/>
                </a:solidFill>
                <a:latin typeface="Times New Roman" pitchFamily="18" charset="0"/>
                <a:cs typeface="Times New Roman" pitchFamily="18" charset="0"/>
              </a:rPr>
              <a:t> je </a:t>
            </a:r>
            <a:r>
              <a:rPr lang="en-US" sz="1100" dirty="0" err="1" smtClean="0">
                <a:solidFill>
                  <a:srgbClr val="003B55"/>
                </a:solidFill>
                <a:latin typeface="Times New Roman" pitchFamily="18" charset="0"/>
                <a:cs typeface="Times New Roman" pitchFamily="18" charset="0"/>
              </a:rPr>
              <a:t>postavljeno</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kao</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napi</a:t>
            </a:r>
            <a:r>
              <a:rPr lang="sr-Latn-RS" sz="1100" dirty="0" smtClean="0">
                <a:solidFill>
                  <a:srgbClr val="003B55"/>
                </a:solidFill>
                <a:latin typeface="Times New Roman" pitchFamily="18" charset="0"/>
                <a:cs typeface="Times New Roman" pitchFamily="18" charset="0"/>
              </a:rPr>
              <a:t>š</a:t>
            </a:r>
            <a:r>
              <a:rPr lang="en-US" sz="1100" dirty="0" smtClean="0">
                <a:solidFill>
                  <a:srgbClr val="003B55"/>
                </a:solidFill>
                <a:latin typeface="Times New Roman" pitchFamily="18" charset="0"/>
                <a:cs typeface="Times New Roman" pitchFamily="18" charset="0"/>
              </a:rPr>
              <a:t>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obave</a:t>
            </a:r>
            <a:r>
              <a:rPr lang="sr-Latn-RS" sz="1100" dirty="0" smtClean="0">
                <a:solidFill>
                  <a:srgbClr val="003B55"/>
                </a:solidFill>
                <a:latin typeface="Times New Roman" pitchFamily="18" charset="0"/>
                <a:cs typeface="Times New Roman" pitchFamily="18" charset="0"/>
              </a:rPr>
              <a:t>š</a:t>
            </a:r>
            <a:r>
              <a:rPr lang="en-US" sz="1100" dirty="0" err="1" smtClean="0">
                <a:solidFill>
                  <a:srgbClr val="003B55"/>
                </a:solidFill>
                <a:latin typeface="Times New Roman" pitchFamily="18" charset="0"/>
                <a:cs typeface="Times New Roman" pitchFamily="18" charset="0"/>
              </a:rPr>
              <a:t>tenja</a:t>
            </a:r>
            <a:r>
              <a:rPr lang="en-US" sz="1100" dirty="0" smtClean="0">
                <a:solidFill>
                  <a:srgbClr val="003B55"/>
                </a:solidFill>
                <a:latin typeface="Times New Roman" pitchFamily="18" charset="0"/>
                <a:cs typeface="Times New Roman" pitchFamily="18" charset="0"/>
              </a:rPr>
              <a:t>.</a:t>
            </a:r>
            <a:endParaRPr lang="en-US" sz="1100" dirty="0">
              <a:solidFill>
                <a:srgbClr val="003B55"/>
              </a:solidFill>
              <a:latin typeface="Times New Roman" pitchFamily="18" charset="0"/>
              <a:cs typeface="Times New Roman" pitchFamily="18" charset="0"/>
            </a:endParaRPr>
          </a:p>
        </p:txBody>
      </p:sp>
      <p:pic>
        <p:nvPicPr>
          <p:cNvPr id="1026" name="Picture 2" descr="C:\Users\PC\Desktop\236614990_2013852122112048_8000535932336196003_n.png"/>
          <p:cNvPicPr>
            <a:picLocks noChangeAspect="1" noChangeArrowheads="1"/>
          </p:cNvPicPr>
          <p:nvPr/>
        </p:nvPicPr>
        <p:blipFill>
          <a:blip r:embed="rId2"/>
          <a:srcRect/>
          <a:stretch>
            <a:fillRect/>
          </a:stretch>
        </p:blipFill>
        <p:spPr bwMode="auto">
          <a:xfrm>
            <a:off x="666116" y="466829"/>
            <a:ext cx="4868145" cy="3240000"/>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11</a:t>
            </a:fld>
            <a:endParaRPr lang="en"/>
          </a:p>
        </p:txBody>
      </p:sp>
      <p:sp>
        <p:nvSpPr>
          <p:cNvPr id="11" name="TextBox 10"/>
          <p:cNvSpPr txBox="1"/>
          <p:nvPr/>
        </p:nvSpPr>
        <p:spPr>
          <a:xfrm>
            <a:off x="2132008" y="3755748"/>
            <a:ext cx="3185487" cy="230832"/>
          </a:xfrm>
          <a:prstGeom prst="rect">
            <a:avLst/>
          </a:prstGeom>
          <a:noFill/>
        </p:spPr>
        <p:txBody>
          <a:bodyPr wrap="none" rtlCol="0">
            <a:spAutoFit/>
          </a:bodyPr>
          <a:lstStyle/>
          <a:p>
            <a:r>
              <a:rPr lang="sr-Latn-RS" sz="900" i="1" dirty="0" smtClean="0">
                <a:solidFill>
                  <a:srgbClr val="003B55"/>
                </a:solidFill>
              </a:rPr>
              <a:t>Slika 1.4 Use case model: diagram podsistema </a:t>
            </a:r>
            <a:r>
              <a:rPr lang="nn-NO" sz="900" i="1" dirty="0" smtClean="0">
                <a:solidFill>
                  <a:srgbClr val="003B55"/>
                </a:solidFill>
              </a:rPr>
              <a:t>„</a:t>
            </a:r>
            <a:r>
              <a:rPr lang="sr-Latn-RS" sz="900" i="1" dirty="0" smtClean="0">
                <a:solidFill>
                  <a:srgbClr val="003B55"/>
                </a:solidFill>
              </a:rPr>
              <a:t>Nabavka”</a:t>
            </a:r>
            <a:endParaRPr lang="en-US" sz="900" i="1" dirty="0">
              <a:solidFill>
                <a:srgbClr val="003B55"/>
              </a:solidFill>
            </a:endParaRPr>
          </a:p>
        </p:txBody>
      </p:sp>
      <p:sp>
        <p:nvSpPr>
          <p:cNvPr id="12" name="TextBox 11"/>
          <p:cNvSpPr txBox="1"/>
          <p:nvPr/>
        </p:nvSpPr>
        <p:spPr>
          <a:xfrm>
            <a:off x="583474" y="4075583"/>
            <a:ext cx="16412935" cy="938719"/>
          </a:xfrm>
          <a:prstGeom prst="rect">
            <a:avLst/>
          </a:prstGeom>
          <a:noFill/>
        </p:spPr>
        <p:txBody>
          <a:bodyPr wrap="square" rtlCol="0">
            <a:spAutoFit/>
          </a:bodyPr>
          <a:lstStyle/>
          <a:p>
            <a:r>
              <a:rPr lang="sr-Latn-RS" sz="1100" dirty="0" smtClean="0">
                <a:solidFill>
                  <a:srgbClr val="003B55"/>
                </a:solidFill>
                <a:latin typeface="Times New Roman" pitchFamily="18" charset="0"/>
                <a:cs typeface="Times New Roman" pitchFamily="18" charset="0"/>
              </a:rPr>
              <a:t>Dijagram stanja korištenja za nabavku namirnica počinje logovanjem radnika. </a:t>
            </a:r>
          </a:p>
          <a:p>
            <a:r>
              <a:rPr lang="sr-Latn-RS" sz="1100" dirty="0" smtClean="0">
                <a:solidFill>
                  <a:srgbClr val="003B55"/>
                </a:solidFill>
                <a:latin typeface="Times New Roman" pitchFamily="18" charset="0"/>
                <a:cs typeface="Times New Roman" pitchFamily="18" charset="0"/>
              </a:rPr>
              <a:t>Nakon toga, planiraju se novi recepti, određuju potrebne namirnice i njihova količina, </a:t>
            </a:r>
          </a:p>
          <a:p>
            <a:r>
              <a:rPr lang="sr-Latn-RS" sz="1100" dirty="0" smtClean="0">
                <a:solidFill>
                  <a:srgbClr val="003B55"/>
                </a:solidFill>
                <a:latin typeface="Times New Roman" pitchFamily="18" charset="0"/>
                <a:cs typeface="Times New Roman" pitchFamily="18" charset="0"/>
              </a:rPr>
              <a:t>koje se zatim poručuju od odabranih dobavljača po dogovorenoj ceni. </a:t>
            </a:r>
          </a:p>
          <a:p>
            <a:r>
              <a:rPr lang="sr-Latn-RS" sz="1100" dirty="0" smtClean="0">
                <a:solidFill>
                  <a:srgbClr val="003B55"/>
                </a:solidFill>
                <a:latin typeface="Times New Roman" pitchFamily="18" charset="0"/>
                <a:cs typeface="Times New Roman" pitchFamily="18" charset="0"/>
              </a:rPr>
              <a:t>Namirnice se preuzimaju od dobavljača tek kada se na njihov </a:t>
            </a:r>
          </a:p>
          <a:p>
            <a:r>
              <a:rPr lang="sr-Latn-RS" sz="1100" dirty="0" smtClean="0">
                <a:solidFill>
                  <a:srgbClr val="003B55"/>
                </a:solidFill>
                <a:latin typeface="Times New Roman" pitchFamily="18" charset="0"/>
                <a:cs typeface="Times New Roman" pitchFamily="18" charset="0"/>
              </a:rPr>
              <a:t>račun uplati dogovorena suma novca.</a:t>
            </a:r>
            <a:endParaRPr lang="en-US" sz="1100" dirty="0" smtClean="0">
              <a:solidFill>
                <a:srgbClr val="003B55"/>
              </a:solidFill>
              <a:latin typeface="Times New Roman" pitchFamily="18" charset="0"/>
              <a:cs typeface="Times New Roman" pitchFamily="18" charset="0"/>
            </a:endParaRPr>
          </a:p>
        </p:txBody>
      </p:sp>
      <p:pic>
        <p:nvPicPr>
          <p:cNvPr id="2" name="Picture 2" descr="C:\Users\PC\Desktop\MRS\238153688_2353344964802157_1476399072092006158_n(1).png"/>
          <p:cNvPicPr>
            <a:picLocks noChangeAspect="1" noChangeArrowheads="1"/>
          </p:cNvPicPr>
          <p:nvPr/>
        </p:nvPicPr>
        <p:blipFill>
          <a:blip r:embed="rId2"/>
          <a:srcRect/>
          <a:stretch>
            <a:fillRect/>
          </a:stretch>
        </p:blipFill>
        <p:spPr bwMode="auto">
          <a:xfrm>
            <a:off x="379563" y="503641"/>
            <a:ext cx="7128949" cy="2736000"/>
          </a:xfrm>
          <a:prstGeom prst="rect">
            <a:avLst/>
          </a:prstGeom>
          <a:noFill/>
          <a:ln w="12700">
            <a:solidFill>
              <a:srgbClr val="003B55"/>
            </a:solid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12</a:t>
            </a:fld>
            <a:endParaRPr lang="en"/>
          </a:p>
        </p:txBody>
      </p:sp>
      <p:pic>
        <p:nvPicPr>
          <p:cNvPr id="5" name="Picture 4" descr="237365872_1696078283924349_5716823249729435334_n.png"/>
          <p:cNvPicPr>
            <a:picLocks noChangeAspect="1"/>
          </p:cNvPicPr>
          <p:nvPr/>
        </p:nvPicPr>
        <p:blipFill>
          <a:blip r:embed="rId2">
            <a:lum/>
          </a:blip>
          <a:stretch>
            <a:fillRect/>
          </a:stretch>
        </p:blipFill>
        <p:spPr>
          <a:xfrm>
            <a:off x="666634" y="472569"/>
            <a:ext cx="5537835" cy="3240405"/>
          </a:xfrm>
          <a:prstGeom prst="rect">
            <a:avLst/>
          </a:prstGeom>
          <a:ln w="12700">
            <a:solidFill>
              <a:srgbClr val="003B55"/>
            </a:solidFill>
          </a:ln>
        </p:spPr>
      </p:pic>
      <p:sp>
        <p:nvSpPr>
          <p:cNvPr id="11" name="TextBox 10"/>
          <p:cNvSpPr txBox="1"/>
          <p:nvPr/>
        </p:nvSpPr>
        <p:spPr>
          <a:xfrm>
            <a:off x="1631787" y="3755748"/>
            <a:ext cx="4256293" cy="230832"/>
          </a:xfrm>
          <a:prstGeom prst="rect">
            <a:avLst/>
          </a:prstGeom>
          <a:noFill/>
        </p:spPr>
        <p:txBody>
          <a:bodyPr wrap="none" rtlCol="0">
            <a:spAutoFit/>
          </a:bodyPr>
          <a:lstStyle/>
          <a:p>
            <a:r>
              <a:rPr lang="sr-Latn-RS" sz="900" i="1" dirty="0" smtClean="0">
                <a:solidFill>
                  <a:srgbClr val="003B55"/>
                </a:solidFill>
              </a:rPr>
              <a:t>Slika 1.5 Use case model: diagram glavnog sistema: </a:t>
            </a:r>
            <a:r>
              <a:rPr lang="nn-NO" sz="900" i="1" dirty="0" smtClean="0">
                <a:solidFill>
                  <a:srgbClr val="003B55"/>
                </a:solidFill>
              </a:rPr>
              <a:t>„Online prodaja namirnica“</a:t>
            </a:r>
            <a:endParaRPr lang="en-US" sz="900" i="1" dirty="0" smtClean="0">
              <a:solidFill>
                <a:srgbClr val="003B55"/>
              </a:solidFill>
            </a:endParaRPr>
          </a:p>
        </p:txBody>
      </p:sp>
      <p:sp>
        <p:nvSpPr>
          <p:cNvPr id="12" name="TextBox 11"/>
          <p:cNvSpPr txBox="1"/>
          <p:nvPr/>
        </p:nvSpPr>
        <p:spPr>
          <a:xfrm>
            <a:off x="583474" y="4075583"/>
            <a:ext cx="16412935" cy="938719"/>
          </a:xfrm>
          <a:prstGeom prst="rect">
            <a:avLst/>
          </a:prstGeom>
          <a:noFill/>
        </p:spPr>
        <p:txBody>
          <a:bodyPr wrap="square" rtlCol="0">
            <a:spAutoFit/>
          </a:bodyPr>
          <a:lstStyle/>
          <a:p>
            <a:r>
              <a:rPr lang="sr-Latn-RS" sz="1100" dirty="0" smtClean="0">
                <a:solidFill>
                  <a:srgbClr val="003B55"/>
                </a:solidFill>
                <a:latin typeface="Times New Roman" pitchFamily="18" charset="0"/>
                <a:cs typeface="Times New Roman" pitchFamily="18" charset="0"/>
              </a:rPr>
              <a:t>Dijagram glavnog sistema počinje logovanjem ili registracijom. U ponudi za logovanje su i korisnik i radnik. </a:t>
            </a:r>
          </a:p>
          <a:p>
            <a:r>
              <a:rPr lang="sr-Latn-RS" sz="1100" dirty="0" smtClean="0">
                <a:solidFill>
                  <a:srgbClr val="003B55"/>
                </a:solidFill>
                <a:latin typeface="Times New Roman" pitchFamily="18" charset="0"/>
                <a:cs typeface="Times New Roman" pitchFamily="18" charset="0"/>
              </a:rPr>
              <a:t>Korisnik dobija opciju da pregleda usluge koje su ponuđene, da odabere poručivanje, postavljanje pitanja, </a:t>
            </a:r>
          </a:p>
          <a:p>
            <a:r>
              <a:rPr lang="sr-Latn-RS" sz="1100" dirty="0" smtClean="0">
                <a:solidFill>
                  <a:srgbClr val="003B55"/>
                </a:solidFill>
                <a:latin typeface="Times New Roman" pitchFamily="18" charset="0"/>
                <a:cs typeface="Times New Roman" pitchFamily="18" charset="0"/>
              </a:rPr>
              <a:t>ili opciju pretplate, nakon čega se prelazi u određeni sistem u zavisnosti od izbora korisnika.</a:t>
            </a:r>
          </a:p>
          <a:p>
            <a:r>
              <a:rPr lang="sr-Latn-RS" sz="1100" dirty="0" smtClean="0">
                <a:solidFill>
                  <a:srgbClr val="003B55"/>
                </a:solidFill>
                <a:latin typeface="Times New Roman" pitchFamily="18" charset="0"/>
                <a:cs typeface="Times New Roman" pitchFamily="18" charset="0"/>
              </a:rPr>
              <a:t>Radnik može da pregleda zaduženja, da odabere ili podršku ili nabavku, pa da zatim da to zaduženje i izvrši. </a:t>
            </a:r>
            <a:endParaRPr lang="en-US" sz="1100" dirty="0" smtClean="0">
              <a:solidFill>
                <a:srgbClr val="003B55"/>
              </a:solidFill>
              <a:latin typeface="Times New Roman" pitchFamily="18" charset="0"/>
              <a:cs typeface="Times New Roman" pitchFamily="18" charset="0"/>
            </a:endParaRPr>
          </a:p>
          <a:p>
            <a:endParaRPr lang="en-US" sz="11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1" dirty="0" smtClean="0">
                <a:latin typeface="Times New Roman" pitchFamily="18" charset="0"/>
                <a:cs typeface="Times New Roman" pitchFamily="18" charset="0"/>
              </a:rPr>
              <a:t>5.2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Dijagram</a:t>
            </a:r>
            <a:r>
              <a:rPr lang="en-U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aktivnosti</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a:xfrm>
            <a:off x="57663" y="4720201"/>
            <a:ext cx="548700" cy="393600"/>
          </a:xfrm>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14</a:t>
            </a:fld>
            <a:endParaRPr lang="en" dirty="0"/>
          </a:p>
        </p:txBody>
      </p:sp>
      <p:sp>
        <p:nvSpPr>
          <p:cNvPr id="8" name="TextBox 7"/>
          <p:cNvSpPr txBox="1"/>
          <p:nvPr/>
        </p:nvSpPr>
        <p:spPr>
          <a:xfrm>
            <a:off x="2067453" y="145752"/>
            <a:ext cx="4088921" cy="307777"/>
          </a:xfrm>
          <a:prstGeom prst="rect">
            <a:avLst/>
          </a:prstGeom>
          <a:noFill/>
        </p:spPr>
        <p:txBody>
          <a:bodyPr wrap="square" rtlCol="0">
            <a:spAutoFit/>
          </a:bodyPr>
          <a:lstStyle/>
          <a:p>
            <a:pPr algn="ctr"/>
            <a:r>
              <a:rPr lang="sr-Latn-RS" b="1" dirty="0" smtClean="0">
                <a:solidFill>
                  <a:srgbClr val="003B55"/>
                </a:solidFill>
              </a:rPr>
              <a:t>5.2 </a:t>
            </a:r>
            <a:r>
              <a:rPr lang="en-US" b="1" dirty="0" err="1" smtClean="0">
                <a:solidFill>
                  <a:srgbClr val="003B55"/>
                </a:solidFill>
              </a:rPr>
              <a:t>Dijagram</a:t>
            </a:r>
            <a:r>
              <a:rPr lang="en-US" b="1" dirty="0" smtClean="0">
                <a:solidFill>
                  <a:srgbClr val="003B55"/>
                </a:solidFill>
              </a:rPr>
              <a:t> </a:t>
            </a:r>
            <a:r>
              <a:rPr lang="en-US" b="1" dirty="0" err="1" smtClean="0">
                <a:solidFill>
                  <a:srgbClr val="003B55"/>
                </a:solidFill>
              </a:rPr>
              <a:t>aktivnosti</a:t>
            </a:r>
            <a:endParaRPr lang="en-US" b="1" dirty="0" smtClean="0">
              <a:solidFill>
                <a:srgbClr val="003B55"/>
              </a:solidFill>
            </a:endParaRPr>
          </a:p>
        </p:txBody>
      </p:sp>
      <p:sp>
        <p:nvSpPr>
          <p:cNvPr id="11" name="TextBox 10"/>
          <p:cNvSpPr txBox="1"/>
          <p:nvPr/>
        </p:nvSpPr>
        <p:spPr>
          <a:xfrm>
            <a:off x="2983257" y="719570"/>
            <a:ext cx="3012363" cy="230832"/>
          </a:xfrm>
          <a:prstGeom prst="rect">
            <a:avLst/>
          </a:prstGeom>
          <a:noFill/>
        </p:spPr>
        <p:txBody>
          <a:bodyPr wrap="none" rtlCol="0">
            <a:spAutoFit/>
          </a:bodyPr>
          <a:lstStyle/>
          <a:p>
            <a:r>
              <a:rPr lang="sr-Latn-RS" sz="900" i="1" dirty="0" smtClean="0">
                <a:solidFill>
                  <a:srgbClr val="003B55"/>
                </a:solidFill>
              </a:rPr>
              <a:t>Slika 2.1 Activity model: diagram podsistema: </a:t>
            </a:r>
            <a:r>
              <a:rPr lang="nn-NO" sz="900" i="1" dirty="0" smtClean="0">
                <a:solidFill>
                  <a:srgbClr val="003B55"/>
                </a:solidFill>
              </a:rPr>
              <a:t>„</a:t>
            </a:r>
            <a:r>
              <a:rPr lang="sr-Latn-RS" sz="900" i="1" dirty="0" smtClean="0">
                <a:solidFill>
                  <a:srgbClr val="003B55"/>
                </a:solidFill>
              </a:rPr>
              <a:t>P</a:t>
            </a:r>
            <a:r>
              <a:rPr lang="en-US" sz="900" i="1" dirty="0" err="1" smtClean="0">
                <a:solidFill>
                  <a:srgbClr val="003B55"/>
                </a:solidFill>
              </a:rPr>
              <a:t>rodaja</a:t>
            </a:r>
            <a:r>
              <a:rPr lang="sr-Latn-RS" sz="900" i="1" dirty="0" smtClean="0">
                <a:solidFill>
                  <a:srgbClr val="003B55"/>
                </a:solidFill>
              </a:rPr>
              <a:t>”</a:t>
            </a:r>
            <a:endParaRPr lang="en-US" sz="900" i="1" dirty="0">
              <a:solidFill>
                <a:srgbClr val="003B55"/>
              </a:solidFill>
            </a:endParaRPr>
          </a:p>
        </p:txBody>
      </p:sp>
      <p:pic>
        <p:nvPicPr>
          <p:cNvPr id="1027" name="Picture 3" descr="C:\Users\PC\Desktop\MRS\239326463_553700945777778_6840158396617313843_n.png"/>
          <p:cNvPicPr>
            <a:picLocks noChangeAspect="1" noChangeArrowheads="1"/>
          </p:cNvPicPr>
          <p:nvPr/>
        </p:nvPicPr>
        <p:blipFill>
          <a:blip r:embed="rId2"/>
          <a:srcRect/>
          <a:stretch>
            <a:fillRect/>
          </a:stretch>
        </p:blipFill>
        <p:spPr bwMode="auto">
          <a:xfrm>
            <a:off x="609597" y="-4500"/>
            <a:ext cx="2100328" cy="5148000"/>
          </a:xfrm>
          <a:prstGeom prst="rect">
            <a:avLst/>
          </a:prstGeom>
          <a:noFill/>
          <a:ln w="9525">
            <a:solidFill>
              <a:srgbClr val="003B55"/>
            </a:solidFill>
          </a:ln>
        </p:spPr>
      </p:pic>
      <p:sp>
        <p:nvSpPr>
          <p:cNvPr id="9" name="TextBox 8"/>
          <p:cNvSpPr txBox="1"/>
          <p:nvPr/>
        </p:nvSpPr>
        <p:spPr>
          <a:xfrm>
            <a:off x="2929465" y="1303867"/>
            <a:ext cx="4114800" cy="2492990"/>
          </a:xfrm>
          <a:prstGeom prst="rect">
            <a:avLst/>
          </a:prstGeom>
          <a:noFill/>
        </p:spPr>
        <p:txBody>
          <a:bodyPr wrap="square" rtlCol="0">
            <a:spAutoFit/>
          </a:bodyPr>
          <a:lstStyle/>
          <a:p>
            <a:r>
              <a:rPr lang="vi-VN" sz="1200" dirty="0" smtClean="0">
                <a:solidFill>
                  <a:srgbClr val="003B55"/>
                </a:solidFill>
                <a:latin typeface="Times New Roman" pitchFamily="18" charset="0"/>
                <a:cs typeface="Times New Roman" pitchFamily="18" charset="0"/>
              </a:rPr>
              <a:t>Podsistem prodaj</a:t>
            </a:r>
            <a:r>
              <a:rPr lang="sr-Latn-RS" sz="1200" dirty="0" smtClean="0">
                <a:solidFill>
                  <a:srgbClr val="003B55"/>
                </a:solidFill>
                <a:latin typeface="Times New Roman" pitchFamily="18" charset="0"/>
                <a:cs typeface="Times New Roman" pitchFamily="18" charset="0"/>
              </a:rPr>
              <a:t>e</a:t>
            </a:r>
            <a:r>
              <a:rPr lang="vi-VN"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Dijagram prodaje radi na sledeći način: Korisnik ulazi na naš sajt, zatim unese korisničko ime i lozinku, a naš sajt proverava autentičnost njegovog logovanja. Kada je potvrđeno da je log in autentičan</a:t>
            </a:r>
            <a:r>
              <a:rPr lang="sr-Latn-RS" sz="1200" dirty="0" smtClean="0">
                <a:solidFill>
                  <a:srgbClr val="003B55"/>
                </a:solidFill>
                <a:latin typeface="Times New Roman" pitchFamily="18" charset="0"/>
                <a:cs typeface="Times New Roman" pitchFamily="18" charset="0"/>
              </a:rPr>
              <a:t>,</a:t>
            </a:r>
            <a:r>
              <a:rPr lang="vi-VN" sz="1200" dirty="0" smtClean="0">
                <a:solidFill>
                  <a:srgbClr val="003B55"/>
                </a:solidFill>
                <a:latin typeface="Times New Roman" pitchFamily="18" charset="0"/>
                <a:cs typeface="Times New Roman" pitchFamily="18" charset="0"/>
              </a:rPr>
              <a:t>korisnik može da vrši pretragu na našem sajtu i kreira poru</a:t>
            </a:r>
            <a:r>
              <a:rPr lang="sr-Latn-RS" sz="1200" dirty="0" smtClean="0">
                <a:solidFill>
                  <a:srgbClr val="003B55"/>
                </a:solidFill>
                <a:latin typeface="Times New Roman" pitchFamily="18" charset="0"/>
                <a:cs typeface="Times New Roman" pitchFamily="18" charset="0"/>
              </a:rPr>
              <a:t>dž</a:t>
            </a:r>
            <a:r>
              <a:rPr lang="vi-VN" sz="1200" dirty="0" smtClean="0">
                <a:solidFill>
                  <a:srgbClr val="003B55"/>
                </a:solidFill>
                <a:latin typeface="Times New Roman" pitchFamily="18" charset="0"/>
                <a:cs typeface="Times New Roman" pitchFamily="18" charset="0"/>
              </a:rPr>
              <a:t>binu po želji. Zatim korisnik može da potvrdi porudžbinu ili da je obriše pa da kreira novu. Ukoliko je korisnik </a:t>
            </a:r>
            <a:r>
              <a:rPr lang="sr-Latn-RS" sz="1200" dirty="0" smtClean="0">
                <a:solidFill>
                  <a:srgbClr val="003B55"/>
                </a:solidFill>
                <a:latin typeface="Times New Roman" pitchFamily="18" charset="0"/>
                <a:cs typeface="Times New Roman" pitchFamily="18" charset="0"/>
              </a:rPr>
              <a:t> </a:t>
            </a:r>
            <a:r>
              <a:rPr lang="vi-VN" sz="1200" dirty="0" smtClean="0">
                <a:solidFill>
                  <a:srgbClr val="003B55"/>
                </a:solidFill>
                <a:latin typeface="Times New Roman" pitchFamily="18" charset="0"/>
                <a:cs typeface="Times New Roman" pitchFamily="18" charset="0"/>
              </a:rPr>
              <a:t>zadovoljan sa porudžbinom</a:t>
            </a:r>
            <a:r>
              <a:rPr lang="sr-Latn-RS" sz="1200" dirty="0" smtClean="0">
                <a:solidFill>
                  <a:srgbClr val="003B55"/>
                </a:solidFill>
                <a:latin typeface="Times New Roman" pitchFamily="18" charset="0"/>
                <a:cs typeface="Times New Roman" pitchFamily="18" charset="0"/>
              </a:rPr>
              <a:t>,</a:t>
            </a:r>
            <a:r>
              <a:rPr lang="vi-VN" sz="1200" dirty="0" smtClean="0">
                <a:solidFill>
                  <a:srgbClr val="003B55"/>
                </a:solidFill>
                <a:latin typeface="Times New Roman" pitchFamily="18" charset="0"/>
                <a:cs typeface="Times New Roman" pitchFamily="18" charset="0"/>
              </a:rPr>
              <a:t> o</a:t>
            </a:r>
            <a:r>
              <a:rPr lang="sr-Latn-RS" sz="1200" dirty="0" smtClean="0">
                <a:solidFill>
                  <a:srgbClr val="003B55"/>
                </a:solidFill>
                <a:latin typeface="Times New Roman" pitchFamily="18" charset="0"/>
                <a:cs typeface="Times New Roman" pitchFamily="18" charset="0"/>
              </a:rPr>
              <a:t>n</a:t>
            </a:r>
            <a:r>
              <a:rPr lang="vi-VN" sz="1200" dirty="0" smtClean="0">
                <a:solidFill>
                  <a:srgbClr val="003B55"/>
                </a:solidFill>
                <a:latin typeface="Times New Roman" pitchFamily="18" charset="0"/>
                <a:cs typeface="Times New Roman" pitchFamily="18" charset="0"/>
              </a:rPr>
              <a:t> može da potvrdi porudžbinu i nastavi do kase gde će odabrati način plaćanja. Kada je to obavio</a:t>
            </a:r>
            <a:r>
              <a:rPr lang="sr-Latn-RS" sz="1200" dirty="0" smtClean="0">
                <a:solidFill>
                  <a:srgbClr val="003B55"/>
                </a:solidFill>
                <a:latin typeface="Times New Roman" pitchFamily="18" charset="0"/>
                <a:cs typeface="Times New Roman" pitchFamily="18" charset="0"/>
              </a:rPr>
              <a:t>,</a:t>
            </a:r>
            <a:r>
              <a:rPr lang="vi-VN" sz="1200" dirty="0" smtClean="0">
                <a:solidFill>
                  <a:srgbClr val="003B55"/>
                </a:solidFill>
                <a:latin typeface="Times New Roman" pitchFamily="18" charset="0"/>
                <a:cs typeface="Times New Roman" pitchFamily="18" charset="0"/>
              </a:rPr>
              <a:t> naša firma kontaktira dobavljača koji obezbeđuje namirnice</a:t>
            </a:r>
            <a:r>
              <a:rPr lang="sr-Latn-RS" sz="1200" dirty="0" smtClean="0">
                <a:solidFill>
                  <a:srgbClr val="003B55"/>
                </a:solidFill>
                <a:latin typeface="Times New Roman" pitchFamily="18" charset="0"/>
                <a:cs typeface="Times New Roman" pitchFamily="18" charset="0"/>
              </a:rPr>
              <a:t>, </a:t>
            </a:r>
            <a:r>
              <a:rPr lang="vi-VN" sz="1200" dirty="0" smtClean="0">
                <a:solidFill>
                  <a:srgbClr val="003B55"/>
                </a:solidFill>
                <a:latin typeface="Times New Roman" pitchFamily="18" charset="0"/>
                <a:cs typeface="Times New Roman" pitchFamily="18" charset="0"/>
              </a:rPr>
              <a:t>zatim ih šalje našoj firmi koja </a:t>
            </a:r>
            <a:r>
              <a:rPr lang="sr-Latn-RS" sz="1200" dirty="0" smtClean="0">
                <a:solidFill>
                  <a:srgbClr val="003B55"/>
                </a:solidFill>
                <a:latin typeface="Times New Roman" pitchFamily="18" charset="0"/>
                <a:cs typeface="Times New Roman" pitchFamily="18" charset="0"/>
              </a:rPr>
              <a:t>ć</a:t>
            </a:r>
            <a:r>
              <a:rPr lang="vi-VN" sz="1200" dirty="0" smtClean="0">
                <a:solidFill>
                  <a:srgbClr val="003B55"/>
                </a:solidFill>
                <a:latin typeface="Times New Roman" pitchFamily="18" charset="0"/>
                <a:cs typeface="Times New Roman" pitchFamily="18" charset="0"/>
              </a:rPr>
              <a:t>e da kreira box pakete u skladu sa porudžbinom od strane korisnika. Firma zatim šalje box paket sa računom koji korisnik preuzima.</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15</a:t>
            </a:fld>
            <a:endParaRPr lang="en"/>
          </a:p>
        </p:txBody>
      </p:sp>
      <p:sp>
        <p:nvSpPr>
          <p:cNvPr id="11" name="TextBox 10"/>
          <p:cNvSpPr txBox="1"/>
          <p:nvPr/>
        </p:nvSpPr>
        <p:spPr>
          <a:xfrm>
            <a:off x="3391576" y="753755"/>
            <a:ext cx="3038011" cy="230832"/>
          </a:xfrm>
          <a:prstGeom prst="rect">
            <a:avLst/>
          </a:prstGeom>
          <a:noFill/>
        </p:spPr>
        <p:txBody>
          <a:bodyPr wrap="none" rtlCol="0">
            <a:spAutoFit/>
          </a:bodyPr>
          <a:lstStyle/>
          <a:p>
            <a:r>
              <a:rPr lang="sr-Latn-RS" sz="900" i="1" dirty="0" smtClean="0">
                <a:solidFill>
                  <a:srgbClr val="003B55"/>
                </a:solidFill>
              </a:rPr>
              <a:t>Slika 2.2 Activity model: diagram podsistema: </a:t>
            </a:r>
            <a:r>
              <a:rPr lang="nn-NO" sz="900" i="1" dirty="0" smtClean="0">
                <a:solidFill>
                  <a:srgbClr val="003B55"/>
                </a:solidFill>
              </a:rPr>
              <a:t>„</a:t>
            </a:r>
            <a:r>
              <a:rPr lang="en-US" sz="900" i="1" dirty="0" err="1" smtClean="0">
                <a:solidFill>
                  <a:srgbClr val="003B55"/>
                </a:solidFill>
              </a:rPr>
              <a:t>Dostava</a:t>
            </a:r>
            <a:r>
              <a:rPr lang="sr-Latn-RS" sz="900" i="1" dirty="0" smtClean="0">
                <a:solidFill>
                  <a:srgbClr val="003B55"/>
                </a:solidFill>
              </a:rPr>
              <a:t>”</a:t>
            </a:r>
            <a:endParaRPr lang="en-US" sz="900" i="1" dirty="0">
              <a:solidFill>
                <a:srgbClr val="003B55"/>
              </a:solidFill>
            </a:endParaRPr>
          </a:p>
        </p:txBody>
      </p:sp>
      <p:sp>
        <p:nvSpPr>
          <p:cNvPr id="12" name="TextBox 11"/>
          <p:cNvSpPr txBox="1"/>
          <p:nvPr/>
        </p:nvSpPr>
        <p:spPr>
          <a:xfrm>
            <a:off x="2791835" y="1832715"/>
            <a:ext cx="16412935" cy="1569660"/>
          </a:xfrm>
          <a:prstGeom prst="rect">
            <a:avLst/>
          </a:prstGeom>
          <a:noFill/>
        </p:spPr>
        <p:txBody>
          <a:bodyPr wrap="square" rtlCol="0">
            <a:spAutoFit/>
          </a:bodyPr>
          <a:lstStyle/>
          <a:p>
            <a:r>
              <a:rPr lang="sr-Latn-RS" sz="1200" dirty="0" smtClean="0">
                <a:solidFill>
                  <a:srgbClr val="003B55"/>
                </a:solidFill>
                <a:latin typeface="Times New Roman" pitchFamily="18" charset="0"/>
                <a:cs typeface="Times New Roman" pitchFamily="18" charset="0"/>
              </a:rPr>
              <a:t>D</a:t>
            </a:r>
            <a:r>
              <a:rPr lang="en-US" sz="1200" dirty="0" err="1" smtClean="0">
                <a:solidFill>
                  <a:srgbClr val="003B55"/>
                </a:solidFill>
                <a:latin typeface="Times New Roman" pitchFamily="18" charset="0"/>
                <a:cs typeface="Times New Roman" pitchFamily="18" charset="0"/>
              </a:rPr>
              <a:t>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a:t>
            </a:r>
            <a:r>
              <a:rPr lang="sr-Latn-RS" sz="1200" dirty="0" smtClean="0">
                <a:solidFill>
                  <a:srgbClr val="003B55"/>
                </a:solidFill>
                <a:latin typeface="Times New Roman" pitchFamily="18" charset="0"/>
                <a:cs typeface="Times New Roman" pitchFamily="18" charset="0"/>
              </a:rPr>
              <a: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funkcionise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sr-Latn-RS" sz="1200" dirty="0" smtClean="0">
                <a:solidFill>
                  <a:srgbClr val="003B55"/>
                </a:solidFill>
                <a:latin typeface="Times New Roman" pitchFamily="18" charset="0"/>
                <a:cs typeface="Times New Roman" pitchFamily="18" charset="0"/>
              </a:rPr>
              <a:t>č</a:t>
            </a:r>
            <a:r>
              <a:rPr lang="en-US" sz="1200" dirty="0" smtClean="0">
                <a:solidFill>
                  <a:srgbClr val="003B55"/>
                </a:solidFill>
                <a:latin typeface="Times New Roman" pitchFamily="18" charset="0"/>
                <a:cs typeface="Times New Roman" pitchFamily="18" charset="0"/>
              </a:rPr>
              <a:t>in: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r>
              <a:rPr lang="sr-Latn-RS" sz="1200" dirty="0" err="1" smtClean="0">
                <a:solidFill>
                  <a:srgbClr val="003B55"/>
                </a:solidFill>
                <a:latin typeface="Times New Roman" pitchFamily="18" charset="0"/>
                <a:cs typeface="Times New Roman" pitchFamily="18" charset="0"/>
              </a:rPr>
              <a:t>š</a:t>
            </a:r>
            <a:r>
              <a:rPr lang="en-US" sz="1200" dirty="0" smtClean="0">
                <a:solidFill>
                  <a:srgbClr val="003B55"/>
                </a:solidFill>
                <a:latin typeface="Times New Roman" pitchFamily="18" charset="0"/>
                <a:cs typeface="Times New Roman" pitchFamily="18" charset="0"/>
              </a:rPr>
              <a:t>to je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potvrdio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narud</a:t>
            </a:r>
            <a:r>
              <a:rPr lang="sr-Latn-RS" sz="1200" dirty="0" smtClean="0">
                <a:solidFill>
                  <a:srgbClr val="003B55"/>
                </a:solidFill>
                <a:latin typeface="Times New Roman" pitchFamily="18" charset="0"/>
                <a:cs typeface="Times New Roman" pitchFamily="18" charset="0"/>
              </a:rPr>
              <a:t>ž</a:t>
            </a:r>
            <a:r>
              <a:rPr lang="en-US" sz="1200" dirty="0" err="1" smtClean="0">
                <a:solidFill>
                  <a:srgbClr val="003B55"/>
                </a:solidFill>
                <a:latin typeface="Times New Roman" pitchFamily="18" charset="0"/>
                <a:cs typeface="Times New Roman" pitchFamily="18" charset="0"/>
              </a:rPr>
              <a:t>binu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sr-Latn-RS" sz="1200" dirty="0" smtClean="0">
                <a:solidFill>
                  <a:srgbClr val="003B55"/>
                </a:solidFill>
                <a:latin typeface="Times New Roman" pitchFamily="18" charset="0"/>
                <a:cs typeface="Times New Roman" pitchFamily="18" charset="0"/>
              </a:rPr>
              <a:t>š</a:t>
            </a:r>
            <a:r>
              <a:rPr lang="en-US" sz="1200" dirty="0" smtClean="0">
                <a:solidFill>
                  <a:srgbClr val="003B55"/>
                </a:solidFill>
                <a:latin typeface="Times New Roman" pitchFamily="18" charset="0"/>
                <a:cs typeface="Times New Roman" pitchFamily="18" charset="0"/>
              </a:rPr>
              <a:t>a </a:t>
            </a:r>
            <a:r>
              <a:rPr lang="en-US" sz="1200" dirty="0" err="1" smtClean="0">
                <a:solidFill>
                  <a:srgbClr val="003B55"/>
                </a:solidFill>
                <a:latin typeface="Times New Roman" pitchFamily="18" charset="0"/>
                <a:cs typeface="Times New Roman" pitchFamily="18" charset="0"/>
              </a:rPr>
              <a:t>prodavnica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izdaje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elektronski</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ra</a:t>
            </a:r>
            <a:r>
              <a:rPr lang="sr-Latn-RS" sz="1200" dirty="0" smtClean="0">
                <a:solidFill>
                  <a:srgbClr val="003B55"/>
                </a:solidFill>
                <a:latin typeface="Times New Roman" pitchFamily="18" charset="0"/>
                <a:cs typeface="Times New Roman" pitchFamily="18" charset="0"/>
              </a:rPr>
              <a:t>č</a:t>
            </a:r>
            <a:r>
              <a:rPr lang="en-US" sz="1200" dirty="0" smtClean="0">
                <a:solidFill>
                  <a:srgbClr val="003B55"/>
                </a:solidFill>
                <a:latin typeface="Times New Roman" pitchFamily="18" charset="0"/>
                <a:cs typeface="Times New Roman" pitchFamily="18" charset="0"/>
              </a:rPr>
              <a:t>un </a:t>
            </a:r>
            <a:r>
              <a:rPr lang="en-US" sz="1200" dirty="0" err="1" smtClean="0">
                <a:solidFill>
                  <a:srgbClr val="003B55"/>
                </a:solidFill>
                <a:latin typeface="Times New Roman" pitchFamily="18" charset="0"/>
                <a:cs typeface="Times New Roman" pitchFamily="18" charset="0"/>
              </a:rPr>
              <a:t>koji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mo</a:t>
            </a:r>
            <a:r>
              <a:rPr lang="sr-Latn-RS" sz="1200" dirty="0" smtClean="0">
                <a:solidFill>
                  <a:srgbClr val="003B55"/>
                </a:solidFill>
                <a:latin typeface="Times New Roman" pitchFamily="18" charset="0"/>
                <a:cs typeface="Times New Roman" pitchFamily="18" charset="0"/>
              </a:rPr>
              <a:t>ž</a:t>
            </a:r>
            <a:r>
              <a:rPr lang="en-US" sz="1200" dirty="0" smtClean="0">
                <a:solidFill>
                  <a:srgbClr val="003B55"/>
                </a:solidFill>
                <a:latin typeface="Times New Roman" pitchFamily="18" charset="0"/>
                <a:cs typeface="Times New Roman" pitchFamily="18" charset="0"/>
              </a:rPr>
              <a:t>e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putem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virmana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pouze</a:t>
            </a:r>
            <a:r>
              <a:rPr lang="sr-Latn-RS" sz="1200" dirty="0" smtClean="0">
                <a:solidFill>
                  <a:srgbClr val="003B55"/>
                </a:solidFill>
                <a:latin typeface="Times New Roman" pitchFamily="18" charset="0"/>
                <a:cs typeface="Times New Roman" pitchFamily="18" charset="0"/>
              </a:rPr>
              <a:t>ćem.</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je </a:t>
            </a:r>
            <a:r>
              <a:rPr lang="en-US" sz="1200" dirty="0" err="1" smtClean="0">
                <a:solidFill>
                  <a:srgbClr val="003B55"/>
                </a:solidFill>
                <a:latin typeface="Times New Roman" pitchFamily="18" charset="0"/>
                <a:cs typeface="Times New Roman" pitchFamily="18" charset="0"/>
              </a:rPr>
              <a:t>taj</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a:t>
            </a:r>
            <a:r>
              <a:rPr lang="sr-Latn-RS" sz="1200" dirty="0" smtClean="0">
                <a:solidFill>
                  <a:srgbClr val="003B55"/>
                </a:solidFill>
                <a:latin typeface="Times New Roman" pitchFamily="18" charset="0"/>
                <a:cs typeface="Times New Roman" pitchFamily="18" charset="0"/>
              </a:rPr>
              <a:t>č</a:t>
            </a:r>
            <a:r>
              <a:rPr lang="en-US" sz="1200" dirty="0" smtClean="0">
                <a:solidFill>
                  <a:srgbClr val="003B55"/>
                </a:solidFill>
                <a:latin typeface="Times New Roman" pitchFamily="18" charset="0"/>
                <a:cs typeface="Times New Roman" pitchFamily="18" charset="0"/>
              </a:rPr>
              <a:t>un </a:t>
            </a:r>
            <a:r>
              <a:rPr lang="en-US" sz="1200" dirty="0" err="1" smtClean="0">
                <a:solidFill>
                  <a:srgbClr val="003B55"/>
                </a:solidFill>
                <a:latin typeface="Times New Roman" pitchFamily="18" charset="0"/>
                <a:cs typeface="Times New Roman" pitchFamily="18" charset="0"/>
              </a:rPr>
              <a:t>zaveden</a:t>
            </a:r>
            <a:r>
              <a:rPr lang="en-US" sz="1200" dirty="0" smtClean="0">
                <a:solidFill>
                  <a:srgbClr val="003B55"/>
                </a:solidFill>
                <a:latin typeface="Times New Roman" pitchFamily="18" charset="0"/>
                <a:cs typeface="Times New Roman" pitchFamily="18" charset="0"/>
              </a:rPr>
              <a:t> u </a:t>
            </a:r>
            <a:r>
              <a:rPr lang="en-US" sz="1200" dirty="0" err="1" smtClean="0">
                <a:solidFill>
                  <a:srgbClr val="003B55"/>
                </a:solidFill>
                <a:latin typeface="Times New Roman" pitchFamily="18" charset="0"/>
                <a:cs typeface="Times New Roman" pitchFamily="18" charset="0"/>
              </a:rPr>
              <a:t>sistem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sr-Latn-RS" sz="1200" dirty="0" smtClean="0">
                <a:solidFill>
                  <a:srgbClr val="003B55"/>
                </a:solidFill>
                <a:latin typeface="Times New Roman" pitchFamily="18" charset="0"/>
                <a:cs typeface="Times New Roman" pitchFamily="18" charset="0"/>
              </a:rPr>
              <a:t>š</a:t>
            </a:r>
            <a:r>
              <a:rPr lang="en-US" sz="1200" dirty="0" smtClean="0">
                <a:solidFill>
                  <a:srgbClr val="003B55"/>
                </a:solidFill>
                <a:latin typeface="Times New Roman" pitchFamily="18" charset="0"/>
                <a:cs typeface="Times New Roman" pitchFamily="18" charset="0"/>
              </a:rPr>
              <a:t>e </a:t>
            </a:r>
            <a:r>
              <a:rPr lang="en-US" sz="1200" dirty="0" err="1" smtClean="0">
                <a:solidFill>
                  <a:srgbClr val="003B55"/>
                </a:solidFill>
                <a:latin typeface="Times New Roman" pitchFamily="18" charset="0"/>
                <a:cs typeface="Times New Roman" pitchFamily="18" charset="0"/>
              </a:rPr>
              <a:t>firme</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prosle</a:t>
            </a:r>
            <a:r>
              <a:rPr lang="sr-Latn-RS" sz="1200" dirty="0" smtClean="0">
                <a:solidFill>
                  <a:srgbClr val="003B55"/>
                </a:solidFill>
                <a:latin typeface="Times New Roman" pitchFamily="18" charset="0"/>
                <a:cs typeface="Times New Roman" pitchFamily="18" charset="0"/>
              </a:rPr>
              <a:t>đ</a:t>
            </a:r>
            <a:r>
              <a:rPr lang="en-US" sz="1200" dirty="0" smtClean="0">
                <a:solidFill>
                  <a:srgbClr val="003B55"/>
                </a:solidFill>
                <a:latin typeface="Times New Roman" pitchFamily="18" charset="0"/>
                <a:cs typeface="Times New Roman" pitchFamily="18" charset="0"/>
              </a:rPr>
              <a:t>en </a:t>
            </a:r>
            <a:r>
              <a:rPr lang="en-US" sz="1200" dirty="0" err="1" smtClean="0">
                <a:solidFill>
                  <a:srgbClr val="003B55"/>
                </a:solidFill>
                <a:latin typeface="Times New Roman" pitchFamily="18" charset="0"/>
                <a:cs typeface="Times New Roman" pitchFamily="18" charset="0"/>
              </a:rPr>
              <a:t>dostavlja</a:t>
            </a:r>
            <a:r>
              <a:rPr lang="sr-Latn-RS" sz="1200" dirty="0" smtClean="0">
                <a:solidFill>
                  <a:srgbClr val="003B55"/>
                </a:solidFill>
                <a:latin typeface="Times New Roman" pitchFamily="18" charset="0"/>
                <a:cs typeface="Times New Roman" pitchFamily="18" charset="0"/>
              </a:rPr>
              <a:t>č</a:t>
            </a:r>
            <a:r>
              <a:rPr lang="en-US" sz="1200" dirty="0" smtClean="0">
                <a:solidFill>
                  <a:srgbClr val="003B55"/>
                </a:solidFill>
                <a:latin typeface="Times New Roman" pitchFamily="18" charset="0"/>
                <a:cs typeface="Times New Roman" pitchFamily="18" charset="0"/>
              </a:rPr>
              <a:t>u </a:t>
            </a:r>
            <a:r>
              <a:rPr lang="en-US" sz="1200" dirty="0" err="1" smtClean="0">
                <a:solidFill>
                  <a:srgbClr val="003B55"/>
                </a:solidFill>
                <a:latin typeface="Times New Roman" pitchFamily="18" charset="0"/>
                <a:cs typeface="Times New Roman" pitchFamily="18" charset="0"/>
              </a:rPr>
              <a:t>koji</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ć</a:t>
            </a:r>
            <a:r>
              <a:rPr lang="en-US" sz="1200" dirty="0" smtClean="0">
                <a:solidFill>
                  <a:srgbClr val="003B55"/>
                </a:solidFill>
                <a:latin typeface="Times New Roman" pitchFamily="18" charset="0"/>
                <a:cs typeface="Times New Roman" pitchFamily="18" charset="0"/>
              </a:rPr>
              <a:t>e</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ga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isporu</a:t>
            </a:r>
            <a:r>
              <a:rPr lang="sr-Latn-RS" sz="1200" dirty="0" smtClean="0">
                <a:solidFill>
                  <a:srgbClr val="003B55"/>
                </a:solidFill>
                <a:latin typeface="Times New Roman" pitchFamily="18" charset="0"/>
                <a:cs typeface="Times New Roman" pitchFamily="18" charset="0"/>
              </a:rPr>
              <a:t>č</a:t>
            </a:r>
            <a:r>
              <a:rPr lang="en-US" sz="1200" dirty="0" err="1" smtClean="0">
                <a:solidFill>
                  <a:srgbClr val="003B55"/>
                </a:solidFill>
                <a:latin typeface="Times New Roman" pitchFamily="18" charset="0"/>
                <a:cs typeface="Times New Roman" pitchFamily="18" charset="0"/>
              </a:rPr>
              <a:t>iti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korisniku</a:t>
            </a:r>
            <a:r>
              <a:rPr lang="en-US" sz="1200" dirty="0" smtClean="0">
                <a:solidFill>
                  <a:srgbClr val="003B55"/>
                </a:solidFill>
                <a:latin typeface="Times New Roman" pitchFamily="18" charset="0"/>
                <a:cs typeface="Times New Roman" pitchFamily="18" charset="0"/>
              </a:rPr>
              <a:t> </a:t>
            </a:r>
            <a:r>
              <a:rPr lang="sr-Latn-RS" sz="1200" dirty="0" err="1" smtClean="0">
                <a:solidFill>
                  <a:srgbClr val="003B55"/>
                </a:solidFill>
                <a:latin typeface="Times New Roman" pitchFamily="18" charset="0"/>
                <a:cs typeface="Times New Roman" pitchFamily="18" charset="0"/>
              </a:rPr>
              <a:t>z</a:t>
            </a:r>
            <a:r>
              <a:rPr lang="en-US" sz="1200" dirty="0" err="1" smtClean="0">
                <a:solidFill>
                  <a:srgbClr val="003B55"/>
                </a:solidFill>
                <a:latin typeface="Times New Roman" pitchFamily="18" charset="0"/>
                <a:cs typeface="Times New Roman" pitchFamily="18" charset="0"/>
              </a:rPr>
              <a:t>ajedno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paketom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Ukoliko</a:t>
            </a:r>
            <a:r>
              <a:rPr lang="en-US" sz="1200" dirty="0" smtClean="0">
                <a:solidFill>
                  <a:srgbClr val="003B55"/>
                </a:solidFill>
                <a:latin typeface="Times New Roman" pitchFamily="18" charset="0"/>
                <a:cs typeface="Times New Roman" pitchFamily="18" charset="0"/>
              </a:rPr>
              <a:t> je </a:t>
            </a:r>
            <a:r>
              <a:rPr lang="en-US" sz="1200" dirty="0" err="1" smtClean="0">
                <a:solidFill>
                  <a:srgbClr val="003B55"/>
                </a:solidFill>
                <a:latin typeface="Times New Roman" pitchFamily="18" charset="0"/>
                <a:cs typeface="Times New Roman" pitchFamily="18" charset="0"/>
              </a:rPr>
              <a:t>ra</a:t>
            </a:r>
            <a:r>
              <a:rPr lang="sr-Latn-RS" sz="1200" dirty="0" smtClean="0">
                <a:solidFill>
                  <a:srgbClr val="003B55"/>
                </a:solidFill>
                <a:latin typeface="Times New Roman" pitchFamily="18" charset="0"/>
                <a:cs typeface="Times New Roman" pitchFamily="18" charset="0"/>
              </a:rPr>
              <a:t>č</a:t>
            </a:r>
            <a:r>
              <a:rPr lang="en-US" sz="1200" dirty="0" smtClean="0">
                <a:solidFill>
                  <a:srgbClr val="003B55"/>
                </a:solidFill>
                <a:latin typeface="Times New Roman" pitchFamily="18" charset="0"/>
                <a:cs typeface="Times New Roman" pitchFamily="18" charset="0"/>
              </a:rPr>
              <a:t>un </a:t>
            </a:r>
            <a:r>
              <a:rPr lang="en-US" sz="1200" dirty="0" err="1" smtClean="0">
                <a:solidFill>
                  <a:srgbClr val="003B55"/>
                </a:solidFill>
                <a:latin typeface="Times New Roman" pitchFamily="18" charset="0"/>
                <a:cs typeface="Times New Roman" pitchFamily="18" charset="0"/>
              </a:rPr>
              <a:t>vec</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a:t>
            </a:r>
            <a:r>
              <a:rPr lang="sr-Latn-RS" sz="1200" dirty="0" smtClean="0">
                <a:solidFill>
                  <a:srgbClr val="003B55"/>
                </a:solidFill>
                <a:latin typeface="Times New Roman" pitchFamily="18" charset="0"/>
                <a:cs typeface="Times New Roman" pitchFamily="18" charset="0"/>
              </a:rPr>
              <a:t>ć</a:t>
            </a:r>
            <a:r>
              <a:rPr lang="en-US" sz="1200" dirty="0" smtClean="0">
                <a:solidFill>
                  <a:srgbClr val="003B55"/>
                </a:solidFill>
                <a:latin typeface="Times New Roman" pitchFamily="18" charset="0"/>
                <a:cs typeface="Times New Roman" pitchFamily="18" charset="0"/>
              </a:rPr>
              <a:t>en</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onda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dobavlja</a:t>
            </a:r>
            <a:r>
              <a:rPr lang="sr-Latn-RS" sz="1200" dirty="0" smtClean="0">
                <a:solidFill>
                  <a:srgbClr val="003B55"/>
                </a:solidFill>
                <a:latin typeface="Times New Roman" pitchFamily="18" charset="0"/>
                <a:cs typeface="Times New Roman" pitchFamily="18" charset="0"/>
              </a:rPr>
              <a:t>č</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samo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zvani</a:t>
            </a:r>
            <a:r>
              <a:rPr lang="sr-Latn-RS" sz="1200" dirty="0" smtClean="0">
                <a:solidFill>
                  <a:srgbClr val="003B55"/>
                </a:solidFill>
                <a:latin typeface="Times New Roman" pitchFamily="18" charset="0"/>
                <a:cs typeface="Times New Roman" pitchFamily="18" charset="0"/>
              </a:rPr>
              <a:t>č</a:t>
            </a:r>
            <a:r>
              <a:rPr lang="en-US" sz="1200" dirty="0" err="1" smtClean="0">
                <a:solidFill>
                  <a:srgbClr val="003B55"/>
                </a:solidFill>
                <a:latin typeface="Times New Roman" pitchFamily="18" charset="0"/>
                <a:cs typeface="Times New Roman" pitchFamily="18" charset="0"/>
              </a:rPr>
              <a:t>ni</a:t>
            </a:r>
            <a:r>
              <a:rPr lang="en-US" sz="1200" dirty="0" smtClean="0">
                <a:solidFill>
                  <a:srgbClr val="003B55"/>
                </a:solidFill>
                <a:latin typeface="Times New Roman" pitchFamily="18" charset="0"/>
                <a:cs typeface="Times New Roman" pitchFamily="18" charset="0"/>
              </a:rPr>
              <a:t> do</a:t>
            </a:r>
            <a:r>
              <a:rPr lang="sr-Latn-RS" sz="1200" dirty="0" smtClean="0">
                <a:solidFill>
                  <a:srgbClr val="003B55"/>
                </a:solidFill>
                <a:latin typeface="Times New Roman" pitchFamily="18" charset="0"/>
                <a:cs typeface="Times New Roman" pitchFamily="18" charset="0"/>
              </a:rPr>
              <a:t>k</a:t>
            </a:r>
            <a:r>
              <a:rPr lang="en-US" sz="1200" dirty="0" err="1" smtClean="0">
                <a:solidFill>
                  <a:srgbClr val="003B55"/>
                </a:solidFill>
                <a:latin typeface="Times New Roman" pitchFamily="18" charset="0"/>
                <a:cs typeface="Times New Roman" pitchFamily="18" charset="0"/>
              </a:rPr>
              <a:t>ument</a:t>
            </a:r>
            <a:r>
              <a:rPr lang="en-US" sz="1200" dirty="0" smtClean="0">
                <a:solidFill>
                  <a:srgbClr val="003B55"/>
                </a:solidFill>
                <a:latin typeface="Times New Roman" pitchFamily="18" charset="0"/>
                <a:cs typeface="Times New Roman" pitchFamily="18" charset="0"/>
              </a:rPr>
              <a:t> o </a:t>
            </a:r>
            <a:r>
              <a:rPr lang="en-US" sz="1200" dirty="0" err="1" smtClean="0">
                <a:solidFill>
                  <a:srgbClr val="003B55"/>
                </a:solidFill>
                <a:latin typeface="Times New Roman" pitchFamily="18" charset="0"/>
                <a:cs typeface="Times New Roman" pitchFamily="18" charset="0"/>
              </a:rPr>
              <a:t>kupoprodaji</a:t>
            </a:r>
            <a:r>
              <a:rPr lang="en-US" sz="1200" dirty="0" smtClean="0">
                <a:solidFill>
                  <a:srgbClr val="003B55"/>
                </a:solidFill>
                <a:latin typeface="Times New Roman" pitchFamily="18" charset="0"/>
                <a:cs typeface="Times New Roman" pitchFamily="18" charset="0"/>
              </a:rPr>
              <a:t>)</a:t>
            </a:r>
            <a:r>
              <a:rPr lang="sr-Latn-R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št</a:t>
            </a:r>
            <a:r>
              <a:rPr lang="en-US" sz="1200" dirty="0" smtClean="0">
                <a:solidFill>
                  <a:srgbClr val="003B55"/>
                </a:solidFill>
                <a:latin typeface="Times New Roman" pitchFamily="18" charset="0"/>
                <a:cs typeface="Times New Roman" pitchFamily="18" charset="0"/>
              </a:rPr>
              <a:t>o</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odabere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sr-Latn-RS" sz="1200" dirty="0" smtClean="0">
                <a:solidFill>
                  <a:srgbClr val="003B55"/>
                </a:solidFill>
                <a:latin typeface="Times New Roman" pitchFamily="18" charset="0"/>
                <a:cs typeface="Times New Roman" pitchFamily="18" charset="0"/>
              </a:rPr>
              <a:t>č</a:t>
            </a:r>
            <a:r>
              <a:rPr lang="en-US" sz="1200" dirty="0" smtClean="0">
                <a:solidFill>
                  <a:srgbClr val="003B55"/>
                </a:solidFill>
                <a:latin typeface="Times New Roman" pitchFamily="18" charset="0"/>
                <a:cs typeface="Times New Roman" pitchFamily="18" charset="0"/>
              </a:rPr>
              <a:t>in </a:t>
            </a:r>
            <a:r>
              <a:rPr lang="en-US" sz="1200" dirty="0" err="1" smtClean="0">
                <a:solidFill>
                  <a:srgbClr val="003B55"/>
                </a:solidFill>
                <a:latin typeface="Times New Roman" pitchFamily="18" charset="0"/>
                <a:cs typeface="Times New Roman" pitchFamily="18" charset="0"/>
              </a:rPr>
              <a:t>pla</a:t>
            </a:r>
            <a:r>
              <a:rPr lang="sr-Latn-RS" sz="1200" dirty="0" smtClean="0">
                <a:solidFill>
                  <a:srgbClr val="003B55"/>
                </a:solidFill>
                <a:latin typeface="Times New Roman" pitchFamily="18" charset="0"/>
                <a:cs typeface="Times New Roman" pitchFamily="18" charset="0"/>
              </a:rPr>
              <a:t>ć</a:t>
            </a:r>
            <a:r>
              <a:rPr lang="en-US" sz="1200" dirty="0" err="1" smtClean="0">
                <a:solidFill>
                  <a:srgbClr val="003B55"/>
                </a:solidFill>
                <a:latin typeface="Times New Roman" pitchFamily="18" charset="0"/>
                <a:cs typeface="Times New Roman" pitchFamily="18" charset="0"/>
              </a:rPr>
              <a:t>anja</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izvr</a:t>
            </a:r>
            <a:r>
              <a:rPr lang="sr-Latn-RS" sz="1200" dirty="0" smtClean="0">
                <a:solidFill>
                  <a:srgbClr val="003B55"/>
                </a:solidFill>
                <a:latin typeface="Times New Roman" pitchFamily="18" charset="0"/>
                <a:cs typeface="Times New Roman" pitchFamily="18" charset="0"/>
              </a:rPr>
              <a:t>š</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tran</a:t>
            </a:r>
            <a:r>
              <a:rPr lang="sr-Latn-RS" sz="1200" dirty="0" smtClean="0">
                <a:solidFill>
                  <a:srgbClr val="003B55"/>
                </a:solidFill>
                <a:latin typeface="Times New Roman" pitchFamily="18" charset="0"/>
                <a:cs typeface="Times New Roman" pitchFamily="18" charset="0"/>
              </a:rPr>
              <a:t>s</a:t>
            </a:r>
            <a:r>
              <a:rPr lang="en-US" sz="1200" dirty="0" err="1" smtClean="0">
                <a:solidFill>
                  <a:srgbClr val="003B55"/>
                </a:solidFill>
                <a:latin typeface="Times New Roman" pitchFamily="18" charset="0"/>
                <a:cs typeface="Times New Roman" pitchFamily="18" charset="0"/>
              </a:rPr>
              <a:t>akciju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novca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mo</a:t>
            </a:r>
            <a:r>
              <a:rPr lang="sr-Latn-RS" sz="1200" dirty="0" smtClean="0">
                <a:solidFill>
                  <a:srgbClr val="003B55"/>
                </a:solidFill>
                <a:latin typeface="Times New Roman" pitchFamily="18" charset="0"/>
                <a:cs typeface="Times New Roman" pitchFamily="18" charset="0"/>
              </a:rPr>
              <a:t>ž</a:t>
            </a:r>
            <a:r>
              <a:rPr lang="en-US" sz="1200" dirty="0" smtClean="0">
                <a:solidFill>
                  <a:srgbClr val="003B55"/>
                </a:solidFill>
                <a:latin typeface="Times New Roman" pitchFamily="18" charset="0"/>
                <a:cs typeface="Times New Roman" pitchFamily="18" charset="0"/>
              </a:rPr>
              <a:t>e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preuzeti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paket</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pic>
        <p:nvPicPr>
          <p:cNvPr id="2050" name="Picture 2" descr="C:\Users\PC\Downloads\236994729_1025212438317556_877846970348770260_n.png"/>
          <p:cNvPicPr>
            <a:picLocks noChangeAspect="1" noChangeArrowheads="1"/>
          </p:cNvPicPr>
          <p:nvPr/>
        </p:nvPicPr>
        <p:blipFill>
          <a:blip r:embed="rId2"/>
          <a:srcRect r="20168"/>
          <a:stretch>
            <a:fillRect/>
          </a:stretch>
        </p:blipFill>
        <p:spPr bwMode="auto">
          <a:xfrm>
            <a:off x="224284" y="412789"/>
            <a:ext cx="2518916" cy="3924000"/>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16</a:t>
            </a:fld>
            <a:endParaRPr lang="en"/>
          </a:p>
        </p:txBody>
      </p:sp>
      <p:sp>
        <p:nvSpPr>
          <p:cNvPr id="11" name="TextBox 10"/>
          <p:cNvSpPr txBox="1"/>
          <p:nvPr/>
        </p:nvSpPr>
        <p:spPr>
          <a:xfrm>
            <a:off x="1631787" y="3755748"/>
            <a:ext cx="3070071" cy="230832"/>
          </a:xfrm>
          <a:prstGeom prst="rect">
            <a:avLst/>
          </a:prstGeom>
          <a:noFill/>
        </p:spPr>
        <p:txBody>
          <a:bodyPr wrap="none" rtlCol="0">
            <a:spAutoFit/>
          </a:bodyPr>
          <a:lstStyle/>
          <a:p>
            <a:r>
              <a:rPr lang="sr-Latn-RS" sz="900" i="1" dirty="0" smtClean="0">
                <a:solidFill>
                  <a:srgbClr val="003B55"/>
                </a:solidFill>
              </a:rPr>
              <a:t>Slika 2.3  Activity model: diagram podsistema: </a:t>
            </a:r>
            <a:r>
              <a:rPr lang="nn-NO" sz="900" i="1" dirty="0" smtClean="0">
                <a:solidFill>
                  <a:srgbClr val="003B55"/>
                </a:solidFill>
              </a:rPr>
              <a:t>„</a:t>
            </a:r>
            <a:r>
              <a:rPr lang="sr-Latn-RS" sz="900" i="1" dirty="0" smtClean="0">
                <a:solidFill>
                  <a:srgbClr val="003B55"/>
                </a:solidFill>
              </a:rPr>
              <a:t>Podrška”</a:t>
            </a:r>
            <a:endParaRPr lang="en-US" sz="900" i="1" dirty="0">
              <a:solidFill>
                <a:srgbClr val="003B55"/>
              </a:solidFill>
            </a:endParaRPr>
          </a:p>
        </p:txBody>
      </p:sp>
      <p:sp>
        <p:nvSpPr>
          <p:cNvPr id="12" name="TextBox 11"/>
          <p:cNvSpPr txBox="1"/>
          <p:nvPr/>
        </p:nvSpPr>
        <p:spPr>
          <a:xfrm>
            <a:off x="523092" y="4075583"/>
            <a:ext cx="16412935" cy="461665"/>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aktivnosti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funkcioniše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prvo</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uloguje</a:t>
            </a:r>
            <a:r>
              <a:rPr lang="en-US" sz="1200" dirty="0" smtClean="0">
                <a:solidFill>
                  <a:srgbClr val="003B55"/>
                </a:solidFill>
                <a:latin typeface="Times New Roman" pitchFamily="18" charset="0"/>
                <a:cs typeface="Times New Roman" pitchFamily="18" charset="0"/>
              </a:rPr>
              <a:t>, a </a:t>
            </a:r>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odgovara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postavljena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obaveštenje</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pic>
        <p:nvPicPr>
          <p:cNvPr id="3074" name="Picture 2" descr="C:\Users\PC\Downloads\237303507_1021939225209366_1789318755804667617_n.png"/>
          <p:cNvPicPr>
            <a:picLocks noChangeAspect="1" noChangeArrowheads="1"/>
          </p:cNvPicPr>
          <p:nvPr/>
        </p:nvPicPr>
        <p:blipFill>
          <a:blip r:embed="rId2"/>
          <a:srcRect/>
          <a:stretch>
            <a:fillRect/>
          </a:stretch>
        </p:blipFill>
        <p:spPr bwMode="auto">
          <a:xfrm>
            <a:off x="302498" y="219376"/>
            <a:ext cx="5913012" cy="3312000"/>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17</a:t>
            </a:fld>
            <a:endParaRPr lang="en"/>
          </a:p>
        </p:txBody>
      </p:sp>
      <p:sp>
        <p:nvSpPr>
          <p:cNvPr id="11" name="TextBox 10"/>
          <p:cNvSpPr txBox="1"/>
          <p:nvPr/>
        </p:nvSpPr>
        <p:spPr>
          <a:xfrm>
            <a:off x="3288058" y="822768"/>
            <a:ext cx="3134191" cy="230832"/>
          </a:xfrm>
          <a:prstGeom prst="rect">
            <a:avLst/>
          </a:prstGeom>
          <a:noFill/>
        </p:spPr>
        <p:txBody>
          <a:bodyPr wrap="none" rtlCol="0">
            <a:spAutoFit/>
          </a:bodyPr>
          <a:lstStyle/>
          <a:p>
            <a:r>
              <a:rPr lang="sr-Latn-RS" sz="900" i="1" dirty="0" smtClean="0">
                <a:solidFill>
                  <a:srgbClr val="003B55"/>
                </a:solidFill>
              </a:rPr>
              <a:t>Slika 2.4 Activity model: diagram podsistema: </a:t>
            </a:r>
            <a:r>
              <a:rPr lang="nn-NO" sz="900" i="1" dirty="0" smtClean="0">
                <a:solidFill>
                  <a:srgbClr val="003B55"/>
                </a:solidFill>
              </a:rPr>
              <a:t>„</a:t>
            </a:r>
            <a:r>
              <a:rPr lang="en-US" sz="900" i="1" dirty="0" err="1" smtClean="0">
                <a:solidFill>
                  <a:srgbClr val="003B55"/>
                </a:solidFill>
              </a:rPr>
              <a:t>Nabavk</a:t>
            </a:r>
            <a:r>
              <a:rPr lang="sr-Latn-RS" sz="900" i="1" dirty="0" smtClean="0">
                <a:solidFill>
                  <a:srgbClr val="003B55"/>
                </a:solidFill>
              </a:rPr>
              <a:t>a”</a:t>
            </a:r>
            <a:endParaRPr lang="en-US" sz="900" i="1" dirty="0">
              <a:solidFill>
                <a:srgbClr val="003B55"/>
              </a:solidFill>
            </a:endParaRPr>
          </a:p>
        </p:txBody>
      </p:sp>
      <p:sp>
        <p:nvSpPr>
          <p:cNvPr id="12" name="TextBox 11"/>
          <p:cNvSpPr txBox="1"/>
          <p:nvPr/>
        </p:nvSpPr>
        <p:spPr>
          <a:xfrm>
            <a:off x="3171397" y="1677441"/>
            <a:ext cx="16412935" cy="1015663"/>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ativnosti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nabavku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prvo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ulazi</a:t>
            </a:r>
            <a:r>
              <a:rPr lang="en-US" sz="1200" dirty="0" smtClean="0">
                <a:solidFill>
                  <a:srgbClr val="003B55"/>
                </a:solidFill>
                <a:latin typeface="Times New Roman" pitchFamily="18" charset="0"/>
                <a:cs typeface="Times New Roman" pitchFamily="18" charset="0"/>
              </a:rPr>
              <a:t> u </a:t>
            </a:r>
            <a:r>
              <a:rPr lang="en-US" sz="1200" dirty="0" err="1" smtClean="0">
                <a:solidFill>
                  <a:srgbClr val="003B55"/>
                </a:solidFill>
                <a:latin typeface="Times New Roman" pitchFamily="18" charset="0"/>
                <a:cs typeface="Times New Roman" pitchFamily="18" charset="0"/>
              </a:rPr>
              <a:t>sistem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unosi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svoje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korisničko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lozinku</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potvrde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autentičnosti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odredi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potrebne</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njihovu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količinu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kontaktira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dobavljača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poruči</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pic>
        <p:nvPicPr>
          <p:cNvPr id="1027" name="Picture 3" descr="C:\Users\PC\Downloads\239425529_394751715593264_8001470693567762987_n.png"/>
          <p:cNvPicPr>
            <a:picLocks noChangeAspect="1" noChangeArrowheads="1"/>
          </p:cNvPicPr>
          <p:nvPr/>
        </p:nvPicPr>
        <p:blipFill>
          <a:blip r:embed="rId2"/>
          <a:srcRect/>
          <a:stretch>
            <a:fillRect/>
          </a:stretch>
        </p:blipFill>
        <p:spPr bwMode="auto">
          <a:xfrm>
            <a:off x="155275" y="120770"/>
            <a:ext cx="2999232" cy="4907280"/>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18</a:t>
            </a:fld>
            <a:endParaRPr lang="en"/>
          </a:p>
        </p:txBody>
      </p:sp>
      <p:sp>
        <p:nvSpPr>
          <p:cNvPr id="11" name="TextBox 10"/>
          <p:cNvSpPr txBox="1"/>
          <p:nvPr/>
        </p:nvSpPr>
        <p:spPr>
          <a:xfrm>
            <a:off x="3426081" y="632986"/>
            <a:ext cx="4140877" cy="230832"/>
          </a:xfrm>
          <a:prstGeom prst="rect">
            <a:avLst/>
          </a:prstGeom>
          <a:noFill/>
        </p:spPr>
        <p:txBody>
          <a:bodyPr wrap="none" rtlCol="0">
            <a:spAutoFit/>
          </a:bodyPr>
          <a:lstStyle/>
          <a:p>
            <a:r>
              <a:rPr lang="sr-Latn-RS" sz="900" i="1" dirty="0" smtClean="0">
                <a:solidFill>
                  <a:srgbClr val="003B55"/>
                </a:solidFill>
              </a:rPr>
              <a:t>Slika 2.5 Activity model: diagram glavnog sistema: </a:t>
            </a:r>
            <a:r>
              <a:rPr lang="nn-NO" sz="900" i="1" dirty="0" smtClean="0">
                <a:solidFill>
                  <a:srgbClr val="003B55"/>
                </a:solidFill>
              </a:rPr>
              <a:t>„Online prodaja namirnica“</a:t>
            </a:r>
            <a:endParaRPr lang="en-US" sz="900" i="1" dirty="0" smtClean="0">
              <a:solidFill>
                <a:srgbClr val="003B55"/>
              </a:solidFill>
            </a:endParaRPr>
          </a:p>
        </p:txBody>
      </p:sp>
      <p:pic>
        <p:nvPicPr>
          <p:cNvPr id="2050" name="Picture 2" descr="C:\Users\PC\Desktop\MRS\237149426_160597289480768_8013767721663723829_n.png"/>
          <p:cNvPicPr>
            <a:picLocks noChangeAspect="1" noChangeArrowheads="1"/>
          </p:cNvPicPr>
          <p:nvPr/>
        </p:nvPicPr>
        <p:blipFill>
          <a:blip r:embed="rId2"/>
          <a:srcRect/>
          <a:stretch>
            <a:fillRect/>
          </a:stretch>
        </p:blipFill>
        <p:spPr bwMode="auto">
          <a:xfrm>
            <a:off x="226652" y="338496"/>
            <a:ext cx="2962847" cy="4297109"/>
          </a:xfrm>
          <a:prstGeom prst="rect">
            <a:avLst/>
          </a:prstGeom>
          <a:noFill/>
          <a:ln w="12700">
            <a:solidFill>
              <a:schemeClr val="tx1"/>
            </a:solidFill>
          </a:ln>
        </p:spPr>
      </p:pic>
      <p:sp>
        <p:nvSpPr>
          <p:cNvPr id="9" name="TextBox 8"/>
          <p:cNvSpPr txBox="1"/>
          <p:nvPr/>
        </p:nvSpPr>
        <p:spPr>
          <a:xfrm>
            <a:off x="3441939" y="1371600"/>
            <a:ext cx="4226944" cy="1015663"/>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aktivnosti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glavni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počinje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sajtu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čega</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proverava</a:t>
            </a:r>
            <a:r>
              <a:rPr lang="en-US" sz="1200" dirty="0" smtClean="0">
                <a:solidFill>
                  <a:srgbClr val="003B55"/>
                </a:solidFill>
                <a:latin typeface="Times New Roman" pitchFamily="18" charset="0"/>
                <a:cs typeface="Times New Roman" pitchFamily="18" charset="0"/>
              </a:rPr>
              <a:t> da li se </a:t>
            </a:r>
            <a:r>
              <a:rPr lang="en-US" sz="1200" dirty="0" err="1" smtClean="0">
                <a:solidFill>
                  <a:srgbClr val="003B55"/>
                </a:solidFill>
                <a:latin typeface="Times New Roman" pitchFamily="18" charset="0"/>
                <a:cs typeface="Times New Roman" pitchFamily="18" charset="0"/>
              </a:rPr>
              <a:t>ulogovao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Ako</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uloguje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nabavlja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pruži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korisniku</a:t>
            </a:r>
            <a:r>
              <a:rPr lang="en-US" sz="1200" dirty="0" smtClean="0">
                <a:solidFill>
                  <a:srgbClr val="003B55"/>
                </a:solidFill>
                <a:latin typeface="Times New Roman" pitchFamily="18" charset="0"/>
                <a:cs typeface="Times New Roman" pitchFamily="18" charset="0"/>
              </a:rPr>
              <a:t>, a </a:t>
            </a:r>
            <a:r>
              <a:rPr lang="en-US" sz="1200" dirty="0" err="1" smtClean="0">
                <a:solidFill>
                  <a:srgbClr val="003B55"/>
                </a:solidFill>
                <a:latin typeface="Times New Roman" pitchFamily="18" charset="0"/>
                <a:cs typeface="Times New Roman" pitchFamily="18" charset="0"/>
              </a:rPr>
              <a:t>ako</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uloguje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bira</a:t>
            </a:r>
            <a:r>
              <a:rPr lang="en-US" sz="1200" dirty="0" smtClean="0">
                <a:solidFill>
                  <a:srgbClr val="003B55"/>
                </a:solidFill>
                <a:latin typeface="Times New Roman" pitchFamily="18" charset="0"/>
                <a:cs typeface="Times New Roman" pitchFamily="18" charset="0"/>
              </a:rPr>
              <a:t> Box </a:t>
            </a:r>
            <a:r>
              <a:rPr lang="en-US" sz="1200" dirty="0" err="1" smtClean="0">
                <a:solidFill>
                  <a:srgbClr val="003B55"/>
                </a:solidFill>
                <a:latin typeface="Times New Roman" pitchFamily="18" charset="0"/>
                <a:cs typeface="Times New Roman" pitchFamily="18" charset="0"/>
              </a:rPr>
              <a:t>paket</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naru</a:t>
            </a:r>
            <a:r>
              <a:rPr lang="sr-Latn-RS" sz="1200" dirty="0" smtClean="0">
                <a:solidFill>
                  <a:srgbClr val="003B55"/>
                </a:solidFill>
                <a:latin typeface="Times New Roman" pitchFamily="18" charset="0"/>
                <a:cs typeface="Times New Roman" pitchFamily="18" charset="0"/>
              </a:rPr>
              <a:t>č</a:t>
            </a:r>
            <a:r>
              <a:rPr lang="en-US" sz="1200" dirty="0" err="1" smtClean="0">
                <a:solidFill>
                  <a:srgbClr val="003B55"/>
                </a:solidFill>
                <a:latin typeface="Times New Roman" pitchFamily="18" charset="0"/>
                <a:cs typeface="Times New Roman" pitchFamily="18" charset="0"/>
              </a:rPr>
              <a:t>uje</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1" dirty="0" smtClean="0">
                <a:latin typeface="Times New Roman" pitchFamily="18" charset="0"/>
                <a:cs typeface="Times New Roman" pitchFamily="18" charset="0"/>
              </a:rPr>
              <a:t>5.3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Dijagram</a:t>
            </a:r>
            <a:r>
              <a:rPr lang="en-U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stanja</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40"/>
        <p:cNvGrpSpPr/>
        <p:nvPr/>
      </p:nvGrpSpPr>
      <p:grpSpPr>
        <a:xfrm>
          <a:off x="0" y="0"/>
          <a:ext cx="0" cy="0"/>
          <a:chOff x="0" y="0"/>
          <a:chExt cx="0" cy="0"/>
        </a:xfrm>
      </p:grpSpPr>
      <p:sp>
        <p:nvSpPr>
          <p:cNvPr id="3845" name="Google Shape;3845;p14"/>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2</a:t>
            </a:fld>
            <a:endParaRPr/>
          </a:p>
        </p:txBody>
      </p:sp>
      <p:sp>
        <p:nvSpPr>
          <p:cNvPr id="9" name="Text Placeholder 8"/>
          <p:cNvSpPr>
            <a:spLocks noGrp="1"/>
          </p:cNvSpPr>
          <p:nvPr>
            <p:ph type="body" idx="1"/>
          </p:nvPr>
        </p:nvSpPr>
        <p:spPr>
          <a:xfrm>
            <a:off x="511266" y="267414"/>
            <a:ext cx="6924704" cy="4761781"/>
          </a:xfrm>
          <a:noFill/>
          <a:ln>
            <a:noFill/>
          </a:ln>
        </p:spPr>
        <p:txBody>
          <a:bodyPr/>
          <a:lstStyle/>
          <a:p>
            <a:pPr algn="just">
              <a:buNone/>
            </a:pPr>
            <a:r>
              <a:rPr lang="sr-Latn-RS" sz="1400" b="1" u="sng" dirty="0" smtClean="0">
                <a:solidFill>
                  <a:srgbClr val="003B55"/>
                </a:solidFill>
                <a:latin typeface="Times New Roman" pitchFamily="18" charset="0"/>
                <a:cs typeface="Times New Roman" pitchFamily="18" charset="0"/>
              </a:rPr>
              <a:t>Sadržaj</a:t>
            </a:r>
            <a:endParaRPr lang="en-US" sz="1400" b="1" u="sng" dirty="0" smtClean="0">
              <a:solidFill>
                <a:srgbClr val="003B55"/>
              </a:solidFill>
              <a:latin typeface="Times New Roman" pitchFamily="18" charset="0"/>
              <a:cs typeface="Times New Roman" pitchFamily="18" charset="0"/>
            </a:endParaRPr>
          </a:p>
          <a:p>
            <a:pPr algn="just">
              <a:buNone/>
            </a:pPr>
            <a:r>
              <a:rPr lang="sr-Latn-RS" sz="1400" u="sng" dirty="0" smtClean="0">
                <a:solidFill>
                  <a:srgbClr val="003B55"/>
                </a:solidFill>
                <a:latin typeface="Times New Roman" pitchFamily="18" charset="0"/>
                <a:cs typeface="Times New Roman" pitchFamily="18" charset="0"/>
                <a:hlinkClick r:id="" action="ppaction://hlinkfile"/>
              </a:rPr>
              <a:t>1.</a:t>
            </a:r>
            <a:r>
              <a:rPr lang="en-US" sz="1400" u="sng" dirty="0" smtClean="0">
                <a:solidFill>
                  <a:srgbClr val="003B55"/>
                </a:solidFill>
                <a:latin typeface="Times New Roman" pitchFamily="18" charset="0"/>
                <a:cs typeface="Times New Roman" pitchFamily="18" charset="0"/>
                <a:hlinkClick r:id="" action="ppaction://hlinkfile"/>
              </a:rPr>
              <a:t>	</a:t>
            </a:r>
            <a:r>
              <a:rPr lang="sr-Latn-RS" sz="1400" u="sng" dirty="0" smtClean="0">
                <a:solidFill>
                  <a:srgbClr val="003B55"/>
                </a:solidFill>
                <a:latin typeface="Times New Roman" pitchFamily="18" charset="0"/>
                <a:cs typeface="Times New Roman" pitchFamily="18" charset="0"/>
                <a:hlinkClick r:id="" action="ppaction://hlinkfile"/>
              </a:rPr>
              <a:t>Sadržaj</a:t>
            </a:r>
            <a:r>
              <a:rPr lang="en-US" sz="1400" u="sng" dirty="0" smtClean="0">
                <a:solidFill>
                  <a:srgbClr val="003B55"/>
                </a:solidFill>
                <a:latin typeface="Times New Roman" pitchFamily="18" charset="0"/>
                <a:cs typeface="Times New Roman" pitchFamily="18" charset="0"/>
                <a:hlinkClick r:id="" action="ppaction://hlinkfile"/>
              </a:rPr>
              <a:t>	</a:t>
            </a:r>
            <a:r>
              <a:rPr lang="sr-Latn-RS" sz="1400" u="sng" dirty="0" smtClean="0">
                <a:solidFill>
                  <a:srgbClr val="003B55"/>
                </a:solidFill>
                <a:latin typeface="Times New Roman" pitchFamily="18" charset="0"/>
                <a:cs typeface="Times New Roman" pitchFamily="18" charset="0"/>
                <a:hlinkClick r:id="" action="ppaction://hlinkfile"/>
              </a:rPr>
              <a:t>			</a:t>
            </a:r>
            <a:r>
              <a:rPr lang="en-US" sz="1400" u="sng" dirty="0" smtClean="0">
                <a:solidFill>
                  <a:srgbClr val="003B55"/>
                </a:solidFill>
                <a:latin typeface="Times New Roman" pitchFamily="18" charset="0"/>
                <a:cs typeface="Times New Roman" pitchFamily="18" charset="0"/>
                <a:hlinkClick r:id="" action="ppaction://hlinkfile"/>
              </a:rPr>
              <a:t>2</a:t>
            </a:r>
            <a:endParaRPr lang="en-US" sz="1400" u="sng" dirty="0" smtClean="0">
              <a:solidFill>
                <a:srgbClr val="003B55"/>
              </a:solidFill>
              <a:latin typeface="Times New Roman" pitchFamily="18" charset="0"/>
              <a:cs typeface="Times New Roman" pitchFamily="18" charset="0"/>
            </a:endParaRPr>
          </a:p>
          <a:p>
            <a:pPr algn="just">
              <a:buNone/>
            </a:pPr>
            <a:r>
              <a:rPr lang="sr-Latn-RS" sz="1400" u="sng" dirty="0" smtClean="0">
                <a:solidFill>
                  <a:srgbClr val="003B55"/>
                </a:solidFill>
                <a:latin typeface="Times New Roman" pitchFamily="18" charset="0"/>
                <a:cs typeface="Times New Roman" pitchFamily="18" charset="0"/>
                <a:hlinkClick r:id="" action="ppaction://hlinkfile"/>
              </a:rPr>
              <a:t>2.</a:t>
            </a:r>
            <a:r>
              <a:rPr lang="en-US" sz="1400" u="sng" dirty="0" smtClean="0">
                <a:solidFill>
                  <a:srgbClr val="003B55"/>
                </a:solidFill>
                <a:latin typeface="Times New Roman" pitchFamily="18" charset="0"/>
                <a:cs typeface="Times New Roman" pitchFamily="18" charset="0"/>
                <a:hlinkClick r:id="" action="ppaction://hlinkfile"/>
              </a:rPr>
              <a:t>	</a:t>
            </a:r>
            <a:r>
              <a:rPr lang="sr-Latn-RS" sz="1400" u="sng" dirty="0" smtClean="0">
                <a:solidFill>
                  <a:srgbClr val="003B55"/>
                </a:solidFill>
                <a:latin typeface="Times New Roman" pitchFamily="18" charset="0"/>
                <a:cs typeface="Times New Roman" pitchFamily="18" charset="0"/>
                <a:hlinkClick r:id="" action="ppaction://hlinkfile"/>
              </a:rPr>
              <a:t>Predmetni cilj</a:t>
            </a:r>
            <a:r>
              <a:rPr lang="en-US" sz="1400" u="sng" dirty="0" smtClean="0">
                <a:solidFill>
                  <a:srgbClr val="003B55"/>
                </a:solidFill>
                <a:latin typeface="Times New Roman" pitchFamily="18" charset="0"/>
                <a:cs typeface="Times New Roman" pitchFamily="18" charset="0"/>
                <a:hlinkClick r:id="" action="ppaction://hlinkfile"/>
              </a:rPr>
              <a:t>	</a:t>
            </a:r>
            <a:r>
              <a:rPr lang="sr-Latn-RS" sz="1400" u="sng" dirty="0" smtClean="0">
                <a:solidFill>
                  <a:srgbClr val="003B55"/>
                </a:solidFill>
                <a:latin typeface="Times New Roman" pitchFamily="18" charset="0"/>
                <a:cs typeface="Times New Roman" pitchFamily="18" charset="0"/>
                <a:hlinkClick r:id="" action="ppaction://hlinkfile"/>
              </a:rPr>
              <a:t>			</a:t>
            </a:r>
            <a:r>
              <a:rPr lang="en-US" sz="1400" u="sng" dirty="0" smtClean="0">
                <a:solidFill>
                  <a:srgbClr val="003B55"/>
                </a:solidFill>
                <a:latin typeface="Times New Roman" pitchFamily="18" charset="0"/>
                <a:cs typeface="Times New Roman" pitchFamily="18" charset="0"/>
                <a:hlinkClick r:id="" action="ppaction://hlinkfile"/>
              </a:rPr>
              <a:t>3</a:t>
            </a:r>
            <a:endParaRPr lang="en-US" sz="1400" u="sng" dirty="0" smtClean="0">
              <a:solidFill>
                <a:srgbClr val="003B55"/>
              </a:solidFill>
              <a:latin typeface="Times New Roman" pitchFamily="18" charset="0"/>
              <a:cs typeface="Times New Roman" pitchFamily="18" charset="0"/>
            </a:endParaRPr>
          </a:p>
          <a:p>
            <a:pPr algn="just">
              <a:buNone/>
            </a:pPr>
            <a:r>
              <a:rPr lang="sr-Latn-RS" sz="1400" u="sng" dirty="0" smtClean="0">
                <a:solidFill>
                  <a:srgbClr val="003B55"/>
                </a:solidFill>
                <a:latin typeface="Times New Roman" pitchFamily="18" charset="0"/>
                <a:cs typeface="Times New Roman" pitchFamily="18" charset="0"/>
                <a:hlinkClick r:id="" action="ppaction://hlinkfile"/>
              </a:rPr>
              <a:t>3.</a:t>
            </a:r>
            <a:r>
              <a:rPr lang="en-US" sz="1400" u="sng" dirty="0" smtClean="0">
                <a:solidFill>
                  <a:srgbClr val="003B55"/>
                </a:solidFill>
                <a:latin typeface="Times New Roman" pitchFamily="18" charset="0"/>
                <a:cs typeface="Times New Roman" pitchFamily="18" charset="0"/>
                <a:hlinkClick r:id="" action="ppaction://hlinkfile"/>
              </a:rPr>
              <a:t>	</a:t>
            </a:r>
            <a:r>
              <a:rPr lang="sr-Latn-RS" sz="1400" u="sng" dirty="0" smtClean="0">
                <a:solidFill>
                  <a:srgbClr val="003B55"/>
                </a:solidFill>
                <a:latin typeface="Times New Roman" pitchFamily="18" charset="0"/>
                <a:cs typeface="Times New Roman" pitchFamily="18" charset="0"/>
                <a:hlinkClick r:id="" action="ppaction://hlinkfile"/>
              </a:rPr>
              <a:t>Uvod</a:t>
            </a:r>
            <a:r>
              <a:rPr lang="en-US" sz="1400" u="sng" dirty="0" smtClean="0">
                <a:solidFill>
                  <a:srgbClr val="003B55"/>
                </a:solidFill>
                <a:latin typeface="Times New Roman" pitchFamily="18" charset="0"/>
                <a:cs typeface="Times New Roman" pitchFamily="18" charset="0"/>
                <a:hlinkClick r:id="" action="ppaction://hlinkfile"/>
              </a:rPr>
              <a:t>	</a:t>
            </a:r>
            <a:r>
              <a:rPr lang="sr-Latn-RS" sz="1400" u="sng" dirty="0" smtClean="0">
                <a:solidFill>
                  <a:srgbClr val="003B55"/>
                </a:solidFill>
                <a:latin typeface="Times New Roman" pitchFamily="18" charset="0"/>
                <a:cs typeface="Times New Roman" pitchFamily="18" charset="0"/>
                <a:hlinkClick r:id="" action="ppaction://hlinkfile"/>
              </a:rPr>
              <a:t>				</a:t>
            </a:r>
            <a:r>
              <a:rPr lang="en-US" sz="1400" u="sng" dirty="0" smtClean="0">
                <a:solidFill>
                  <a:srgbClr val="003B55"/>
                </a:solidFill>
                <a:latin typeface="Times New Roman" pitchFamily="18" charset="0"/>
                <a:cs typeface="Times New Roman" pitchFamily="18" charset="0"/>
                <a:hlinkClick r:id="" action="ppaction://hlinkfile"/>
              </a:rPr>
              <a:t>4</a:t>
            </a:r>
            <a:endParaRPr lang="en-US" sz="1400" u="sng" dirty="0" smtClean="0">
              <a:solidFill>
                <a:srgbClr val="003B55"/>
              </a:solidFill>
              <a:latin typeface="Times New Roman" pitchFamily="18" charset="0"/>
              <a:cs typeface="Times New Roman" pitchFamily="18" charset="0"/>
            </a:endParaRPr>
          </a:p>
          <a:p>
            <a:pPr algn="just">
              <a:buNone/>
            </a:pPr>
            <a:r>
              <a:rPr lang="sr-Latn-RS" sz="1400" u="sng" dirty="0" smtClean="0">
                <a:solidFill>
                  <a:srgbClr val="003B55"/>
                </a:solidFill>
                <a:latin typeface="Times New Roman" pitchFamily="18" charset="0"/>
                <a:cs typeface="Times New Roman" pitchFamily="18" charset="0"/>
                <a:hlinkClick r:id="" action="ppaction://hlinkfile"/>
              </a:rPr>
              <a:t>4.</a:t>
            </a:r>
            <a:r>
              <a:rPr lang="en-US" sz="1400" u="sng" dirty="0" smtClean="0">
                <a:solidFill>
                  <a:srgbClr val="003B55"/>
                </a:solidFill>
                <a:latin typeface="Times New Roman" pitchFamily="18" charset="0"/>
                <a:cs typeface="Times New Roman" pitchFamily="18" charset="0"/>
                <a:hlinkClick r:id="" action="ppaction://hlinkfile"/>
              </a:rPr>
              <a:t>	</a:t>
            </a:r>
            <a:r>
              <a:rPr lang="sr-Latn-RS" sz="1400" u="sng" dirty="0" smtClean="0">
                <a:solidFill>
                  <a:srgbClr val="003B55"/>
                </a:solidFill>
                <a:latin typeface="Times New Roman" pitchFamily="18" charset="0"/>
                <a:cs typeface="Times New Roman" pitchFamily="18" charset="0"/>
                <a:hlinkClick r:id="" action="ppaction://hlinkfile"/>
              </a:rPr>
              <a:t>PowerDesigner i Objektno orijentisana metodologija</a:t>
            </a:r>
            <a:r>
              <a:rPr lang="en-US" sz="1400" u="sng" dirty="0" smtClean="0">
                <a:solidFill>
                  <a:srgbClr val="003B55"/>
                </a:solidFill>
                <a:latin typeface="Times New Roman" pitchFamily="18" charset="0"/>
                <a:cs typeface="Times New Roman" pitchFamily="18" charset="0"/>
                <a:hlinkClick r:id="" action="ppaction://hlinkfile"/>
              </a:rPr>
              <a:t>	5</a:t>
            </a:r>
            <a:endParaRPr lang="en-US" sz="1400" u="sng" dirty="0" smtClean="0">
              <a:solidFill>
                <a:srgbClr val="003B55"/>
              </a:solidFill>
              <a:latin typeface="Times New Roman" pitchFamily="18" charset="0"/>
              <a:cs typeface="Times New Roman" pitchFamily="18" charset="0"/>
            </a:endParaRPr>
          </a:p>
          <a:p>
            <a:pPr algn="just">
              <a:buNone/>
            </a:pPr>
            <a:r>
              <a:rPr lang="sr-Latn-RS" sz="1400" u="sng" dirty="0" smtClean="0">
                <a:solidFill>
                  <a:srgbClr val="003B55"/>
                </a:solidFill>
                <a:latin typeface="Times New Roman" pitchFamily="18" charset="0"/>
                <a:cs typeface="Times New Roman" pitchFamily="18" charset="0"/>
                <a:hlinkClick r:id="" action="ppaction://hlinkfile"/>
              </a:rPr>
              <a:t>5.</a:t>
            </a:r>
            <a:r>
              <a:rPr lang="en-US" sz="1400" u="sng" dirty="0" smtClean="0">
                <a:solidFill>
                  <a:srgbClr val="003B55"/>
                </a:solidFill>
                <a:latin typeface="Times New Roman" pitchFamily="18" charset="0"/>
                <a:cs typeface="Times New Roman" pitchFamily="18" charset="0"/>
                <a:hlinkClick r:id="" action="ppaction://hlinkfile"/>
              </a:rPr>
              <a:t>	</a:t>
            </a:r>
            <a:r>
              <a:rPr lang="sr-Latn-RS" sz="1400" u="sng" dirty="0" smtClean="0">
                <a:solidFill>
                  <a:srgbClr val="003B55"/>
                </a:solidFill>
                <a:latin typeface="Times New Roman" pitchFamily="18" charset="0"/>
                <a:cs typeface="Times New Roman" pitchFamily="18" charset="0"/>
                <a:hlinkClick r:id="" action="ppaction://hlinkfile"/>
              </a:rPr>
              <a:t>Opis sistema koji se modeluje</a:t>
            </a:r>
            <a:r>
              <a:rPr lang="en-US" sz="1400" u="sng" dirty="0" smtClean="0">
                <a:solidFill>
                  <a:srgbClr val="003B55"/>
                </a:solidFill>
                <a:latin typeface="Times New Roman" pitchFamily="18" charset="0"/>
                <a:cs typeface="Times New Roman" pitchFamily="18" charset="0"/>
                <a:hlinkClick r:id="" action="ppaction://hlinkfile"/>
              </a:rPr>
              <a:t>	</a:t>
            </a:r>
            <a:r>
              <a:rPr lang="sr-Latn-RS" sz="1400" u="sng" dirty="0" smtClean="0">
                <a:solidFill>
                  <a:srgbClr val="003B55"/>
                </a:solidFill>
                <a:latin typeface="Times New Roman" pitchFamily="18" charset="0"/>
                <a:cs typeface="Times New Roman" pitchFamily="18" charset="0"/>
                <a:hlinkClick r:id="" action="ppaction://hlinkfile"/>
              </a:rPr>
              <a:t>		</a:t>
            </a:r>
            <a:r>
              <a:rPr lang="en-US" sz="1400" u="sng" dirty="0" smtClean="0">
                <a:solidFill>
                  <a:srgbClr val="003B55"/>
                </a:solidFill>
                <a:latin typeface="Times New Roman" pitchFamily="18" charset="0"/>
                <a:cs typeface="Times New Roman" pitchFamily="18" charset="0"/>
                <a:hlinkClick r:id="" action="ppaction://hlinkfile"/>
              </a:rPr>
              <a:t>6</a:t>
            </a:r>
            <a:endParaRPr lang="en-US" sz="1400" u="sng" dirty="0" smtClean="0">
              <a:solidFill>
                <a:srgbClr val="003B55"/>
              </a:solidFill>
              <a:latin typeface="Times New Roman" pitchFamily="18" charset="0"/>
              <a:cs typeface="Times New Roman" pitchFamily="18" charset="0"/>
            </a:endParaRPr>
          </a:p>
          <a:p>
            <a:pPr algn="just">
              <a:buNone/>
            </a:pPr>
            <a:r>
              <a:rPr lang="sr-Latn-RS" sz="1400" u="sng" dirty="0" smtClean="0">
                <a:solidFill>
                  <a:schemeClr val="bg1"/>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5. 1</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Dijagram slučajeva korišćenja</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	7</a:t>
            </a:r>
            <a:endParaRPr lang="en-US" sz="1400" u="sng" dirty="0" smtClean="0">
              <a:solidFill>
                <a:srgbClr val="003B55"/>
              </a:solidFill>
              <a:latin typeface="Times New Roman" pitchFamily="18" charset="0"/>
              <a:cs typeface="Times New Roman" pitchFamily="18" charset="0"/>
            </a:endParaRPr>
          </a:p>
          <a:p>
            <a:pPr algn="just">
              <a:buNone/>
            </a:pPr>
            <a:r>
              <a:rPr lang="sr-Latn-RS" sz="1400"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5. 2</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Dijagram aktivnosti</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		13</a:t>
            </a:r>
            <a:endParaRPr lang="en-US" sz="1400" u="sng" dirty="0" smtClean="0">
              <a:solidFill>
                <a:srgbClr val="003B55"/>
              </a:solidFill>
              <a:latin typeface="Times New Roman" pitchFamily="18" charset="0"/>
              <a:cs typeface="Times New Roman" pitchFamily="18" charset="0"/>
            </a:endParaRPr>
          </a:p>
          <a:p>
            <a:pPr algn="just">
              <a:buNone/>
            </a:pPr>
            <a:r>
              <a:rPr lang="sr-Latn-RS" sz="1400"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5. 3</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Dijagram stanja</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		19</a:t>
            </a:r>
            <a:endParaRPr lang="en-US" sz="1400" u="sng" dirty="0" smtClean="0">
              <a:solidFill>
                <a:srgbClr val="003B55"/>
              </a:solidFill>
              <a:latin typeface="Times New Roman" pitchFamily="18" charset="0"/>
              <a:cs typeface="Times New Roman" pitchFamily="18" charset="0"/>
            </a:endParaRPr>
          </a:p>
          <a:p>
            <a:pPr algn="just">
              <a:buNone/>
            </a:pPr>
            <a:r>
              <a:rPr lang="sr-Latn-RS" sz="1400"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5. 4</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Dijagram sekvenci</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		25</a:t>
            </a:r>
            <a:endParaRPr lang="en-US" sz="1400" u="sng" dirty="0" smtClean="0">
              <a:solidFill>
                <a:srgbClr val="003B55"/>
              </a:solidFill>
              <a:latin typeface="Times New Roman" pitchFamily="18" charset="0"/>
              <a:cs typeface="Times New Roman" pitchFamily="18" charset="0"/>
            </a:endParaRPr>
          </a:p>
          <a:p>
            <a:pPr algn="just">
              <a:buNone/>
            </a:pPr>
            <a:r>
              <a:rPr lang="sr-Latn-RS" sz="1400"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5. 5</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Dijagram klasa</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		31</a:t>
            </a:r>
            <a:endParaRPr lang="en-US" sz="1400" u="sng" dirty="0" smtClean="0">
              <a:solidFill>
                <a:srgbClr val="003B55"/>
              </a:solidFill>
              <a:latin typeface="Times New Roman" pitchFamily="18" charset="0"/>
              <a:cs typeface="Times New Roman" pitchFamily="18" charset="0"/>
            </a:endParaRPr>
          </a:p>
          <a:p>
            <a:pPr algn="just">
              <a:buNone/>
            </a:pPr>
            <a:r>
              <a:rPr lang="sr-Latn-RS" sz="1400"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5. 6</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Dijagram objekata</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		37</a:t>
            </a:r>
            <a:endParaRPr lang="en-US" sz="1400" u="sng" dirty="0" smtClean="0">
              <a:solidFill>
                <a:srgbClr val="003B55"/>
              </a:solidFill>
              <a:latin typeface="Times New Roman" pitchFamily="18" charset="0"/>
              <a:cs typeface="Times New Roman" pitchFamily="18" charset="0"/>
            </a:endParaRPr>
          </a:p>
          <a:p>
            <a:pPr algn="just">
              <a:buNone/>
            </a:pPr>
            <a:r>
              <a:rPr lang="sr-Latn-RS" sz="1400"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5. 7</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Konceptualni model podataka</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	43</a:t>
            </a:r>
            <a:endParaRPr lang="en-US" sz="1400" u="sng" dirty="0" smtClean="0">
              <a:solidFill>
                <a:srgbClr val="003B55"/>
              </a:solidFill>
              <a:latin typeface="Times New Roman" pitchFamily="18" charset="0"/>
              <a:cs typeface="Times New Roman" pitchFamily="18" charset="0"/>
            </a:endParaRPr>
          </a:p>
          <a:p>
            <a:pPr algn="just">
              <a:buNone/>
            </a:pPr>
            <a:r>
              <a:rPr lang="sr-Latn-RS" sz="1400"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5. 8</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Logički model podataka			49</a:t>
            </a:r>
            <a:endParaRPr lang="en-US" sz="1400" u="sng" dirty="0" smtClean="0">
              <a:solidFill>
                <a:srgbClr val="003B55"/>
              </a:solidFill>
              <a:latin typeface="Times New Roman" pitchFamily="18" charset="0"/>
              <a:cs typeface="Times New Roman" pitchFamily="18" charset="0"/>
            </a:endParaRPr>
          </a:p>
          <a:p>
            <a:pPr algn="just">
              <a:buNone/>
            </a:pPr>
            <a:r>
              <a:rPr lang="sr-Latn-RS" sz="1400"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5. 9</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Fizički model podataka</a:t>
            </a:r>
            <a:r>
              <a:rPr lang="en-US" sz="1400" u="sng" dirty="0" smtClean="0">
                <a:solidFill>
                  <a:srgbClr val="003B55"/>
                </a:solidFill>
                <a:latin typeface="Times New Roman" pitchFamily="18" charset="0"/>
                <a:cs typeface="Times New Roman" pitchFamily="18" charset="0"/>
              </a:rPr>
              <a:t>	</a:t>
            </a:r>
            <a:r>
              <a:rPr lang="sr-Latn-RS" sz="1400" u="sng" dirty="0" smtClean="0">
                <a:solidFill>
                  <a:srgbClr val="003B55"/>
                </a:solidFill>
                <a:latin typeface="Times New Roman" pitchFamily="18" charset="0"/>
                <a:cs typeface="Times New Roman" pitchFamily="18" charset="0"/>
              </a:rPr>
              <a:t>		55</a:t>
            </a:r>
            <a:endParaRPr lang="en-US" sz="1400" u="sng" dirty="0" smtClean="0">
              <a:solidFill>
                <a:srgbClr val="003B55"/>
              </a:solidFill>
              <a:latin typeface="Times New Roman" pitchFamily="18" charset="0"/>
              <a:cs typeface="Times New Roman" pitchFamily="18" charset="0"/>
            </a:endParaRPr>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20</a:t>
            </a:fld>
            <a:endParaRPr lang="en"/>
          </a:p>
        </p:txBody>
      </p:sp>
      <p:sp>
        <p:nvSpPr>
          <p:cNvPr id="11" name="TextBox 10"/>
          <p:cNvSpPr txBox="1"/>
          <p:nvPr/>
        </p:nvSpPr>
        <p:spPr>
          <a:xfrm>
            <a:off x="3857403" y="701996"/>
            <a:ext cx="3204723" cy="230832"/>
          </a:xfrm>
          <a:prstGeom prst="rect">
            <a:avLst/>
          </a:prstGeom>
          <a:noFill/>
        </p:spPr>
        <p:txBody>
          <a:bodyPr wrap="none" rtlCol="0">
            <a:spAutoFit/>
          </a:bodyPr>
          <a:lstStyle/>
          <a:p>
            <a:r>
              <a:rPr lang="sr-Latn-RS" sz="900" i="1" dirty="0" smtClean="0">
                <a:solidFill>
                  <a:srgbClr val="003B55"/>
                </a:solidFill>
              </a:rPr>
              <a:t>Slika 3.1 State chart model: diagram podsistema: </a:t>
            </a:r>
            <a:r>
              <a:rPr lang="nn-NO" sz="900" i="1" dirty="0" smtClean="0">
                <a:solidFill>
                  <a:srgbClr val="003B55"/>
                </a:solidFill>
              </a:rPr>
              <a:t>„</a:t>
            </a:r>
            <a:r>
              <a:rPr lang="sr-Latn-RS" sz="900" i="1" dirty="0" smtClean="0">
                <a:solidFill>
                  <a:srgbClr val="003B55"/>
                </a:solidFill>
              </a:rPr>
              <a:t>Prodaja</a:t>
            </a:r>
            <a:r>
              <a:rPr lang="nn-NO" sz="900" i="1" dirty="0" smtClean="0">
                <a:solidFill>
                  <a:srgbClr val="003B55"/>
                </a:solidFill>
              </a:rPr>
              <a:t>“</a:t>
            </a:r>
            <a:endParaRPr lang="en-US" sz="900" i="1" dirty="0">
              <a:solidFill>
                <a:srgbClr val="003B55"/>
              </a:solidFill>
            </a:endParaRPr>
          </a:p>
        </p:txBody>
      </p:sp>
      <p:sp>
        <p:nvSpPr>
          <p:cNvPr id="12" name="TextBox 11"/>
          <p:cNvSpPr txBox="1"/>
          <p:nvPr/>
        </p:nvSpPr>
        <p:spPr>
          <a:xfrm>
            <a:off x="3628598" y="1341000"/>
            <a:ext cx="16412935" cy="2308324"/>
          </a:xfrm>
          <a:prstGeom prst="rect">
            <a:avLst/>
          </a:prstGeom>
          <a:noFill/>
        </p:spPr>
        <p:txBody>
          <a:bodyPr wrap="square" rtlCol="0">
            <a:spAutoFit/>
          </a:bodyPr>
          <a:lstStyle/>
          <a:p>
            <a:pPr algn="just"/>
            <a:r>
              <a:rPr lang="vi-VN" sz="1200" dirty="0" smtClean="0">
                <a:solidFill>
                  <a:srgbClr val="003B55"/>
                </a:solidFill>
                <a:latin typeface="+mj-lt"/>
              </a:rPr>
              <a:t>Dijagram stanja za prodaju namirnica funkcioniše na sledeći način: </a:t>
            </a:r>
            <a:endParaRPr lang="sr-Latn-RS" sz="1200" dirty="0" smtClean="0">
              <a:solidFill>
                <a:srgbClr val="003B55"/>
              </a:solidFill>
              <a:latin typeface="+mj-lt"/>
            </a:endParaRPr>
          </a:p>
          <a:p>
            <a:pPr algn="just"/>
            <a:r>
              <a:rPr lang="vi-VN" sz="1200" dirty="0" smtClean="0">
                <a:solidFill>
                  <a:srgbClr val="003B55"/>
                </a:solidFill>
                <a:latin typeface="+mj-lt"/>
              </a:rPr>
              <a:t>korisnik se prvo mora ulogovati na sistem. Ukoliko nalog korisnika </a:t>
            </a:r>
            <a:endParaRPr lang="sr-Latn-RS" sz="1200" dirty="0" smtClean="0">
              <a:solidFill>
                <a:srgbClr val="003B55"/>
              </a:solidFill>
              <a:latin typeface="+mj-lt"/>
            </a:endParaRPr>
          </a:p>
          <a:p>
            <a:pPr algn="just"/>
            <a:r>
              <a:rPr lang="vi-VN" sz="1200" dirty="0" smtClean="0">
                <a:solidFill>
                  <a:srgbClr val="003B55"/>
                </a:solidFill>
                <a:latin typeface="+mj-lt"/>
              </a:rPr>
              <a:t>ne postoji, mora se registrovati i na taj način kreirati svoj nalog. </a:t>
            </a:r>
            <a:endParaRPr lang="sr-Latn-RS" sz="1200" dirty="0" smtClean="0">
              <a:solidFill>
                <a:srgbClr val="003B55"/>
              </a:solidFill>
              <a:latin typeface="+mj-lt"/>
            </a:endParaRPr>
          </a:p>
          <a:p>
            <a:pPr algn="just"/>
            <a:r>
              <a:rPr lang="vi-VN" sz="1200" dirty="0" smtClean="0">
                <a:solidFill>
                  <a:srgbClr val="003B55"/>
                </a:solidFill>
                <a:latin typeface="+mj-lt"/>
              </a:rPr>
              <a:t>Nakon uspešnog ulogovanja (ili registrovanja) može pretražiti recept </a:t>
            </a:r>
            <a:endParaRPr lang="sr-Latn-RS" sz="1200" dirty="0" smtClean="0">
              <a:solidFill>
                <a:srgbClr val="003B55"/>
              </a:solidFill>
              <a:latin typeface="+mj-lt"/>
            </a:endParaRPr>
          </a:p>
          <a:p>
            <a:pPr algn="just"/>
            <a:r>
              <a:rPr lang="vi-VN" sz="1200" dirty="0" smtClean="0">
                <a:solidFill>
                  <a:srgbClr val="003B55"/>
                </a:solidFill>
                <a:latin typeface="+mj-lt"/>
              </a:rPr>
              <a:t>po sopstvenoj želji. Sistem će proveriti da li recept već postoji u bazi </a:t>
            </a:r>
            <a:endParaRPr lang="sr-Latn-RS" sz="1200" dirty="0" smtClean="0">
              <a:solidFill>
                <a:srgbClr val="003B55"/>
              </a:solidFill>
              <a:latin typeface="+mj-lt"/>
            </a:endParaRPr>
          </a:p>
          <a:p>
            <a:pPr algn="just"/>
            <a:r>
              <a:rPr lang="vi-VN" sz="1200" dirty="0" smtClean="0">
                <a:solidFill>
                  <a:srgbClr val="003B55"/>
                </a:solidFill>
                <a:latin typeface="+mj-lt"/>
              </a:rPr>
              <a:t>podataka, a onda ga korisnik može izabrati. Nakon odabira recepta, </a:t>
            </a:r>
            <a:endParaRPr lang="sr-Latn-RS" sz="1200" dirty="0" smtClean="0">
              <a:solidFill>
                <a:srgbClr val="003B55"/>
              </a:solidFill>
              <a:latin typeface="+mj-lt"/>
            </a:endParaRPr>
          </a:p>
          <a:p>
            <a:pPr algn="just"/>
            <a:r>
              <a:rPr lang="vi-VN" sz="1200" dirty="0" smtClean="0">
                <a:solidFill>
                  <a:srgbClr val="003B55"/>
                </a:solidFill>
                <a:latin typeface="+mj-lt"/>
              </a:rPr>
              <a:t>korisniku se nudi opcija da izmeni određene sastojke koje treba </a:t>
            </a:r>
            <a:endParaRPr lang="sr-Latn-RS" sz="1200" dirty="0" smtClean="0">
              <a:solidFill>
                <a:srgbClr val="003B55"/>
              </a:solidFill>
              <a:latin typeface="+mj-lt"/>
            </a:endParaRPr>
          </a:p>
          <a:p>
            <a:pPr algn="just"/>
            <a:r>
              <a:rPr lang="vi-VN" sz="1200" dirty="0" smtClean="0">
                <a:solidFill>
                  <a:srgbClr val="003B55"/>
                </a:solidFill>
                <a:latin typeface="+mj-lt"/>
              </a:rPr>
              <a:t>dostaviti, u slučaju alergija ili određenog načina ishrane. Nakon toga </a:t>
            </a:r>
            <a:endParaRPr lang="sr-Latn-RS" sz="1200" dirty="0" smtClean="0">
              <a:solidFill>
                <a:srgbClr val="003B55"/>
              </a:solidFill>
              <a:latin typeface="+mj-lt"/>
            </a:endParaRPr>
          </a:p>
          <a:p>
            <a:pPr algn="just"/>
            <a:r>
              <a:rPr lang="vi-VN" sz="1200" dirty="0" smtClean="0">
                <a:solidFill>
                  <a:srgbClr val="003B55"/>
                </a:solidFill>
                <a:latin typeface="+mj-lt"/>
              </a:rPr>
              <a:t>ide sam proces poručivanja, pa plaćanja. Postoje dva načina plaćanja</a:t>
            </a:r>
            <a:endParaRPr lang="sr-Latn-RS" sz="1200" dirty="0" smtClean="0">
              <a:solidFill>
                <a:srgbClr val="003B55"/>
              </a:solidFill>
              <a:latin typeface="+mj-lt"/>
            </a:endParaRPr>
          </a:p>
          <a:p>
            <a:pPr algn="just"/>
            <a:r>
              <a:rPr lang="vi-VN" sz="1200" dirty="0" smtClean="0">
                <a:solidFill>
                  <a:srgbClr val="003B55"/>
                </a:solidFill>
                <a:latin typeface="+mj-lt"/>
              </a:rPr>
              <a:t>Od</a:t>
            </a:r>
            <a:r>
              <a:rPr lang="sr-Latn-RS" sz="1200" dirty="0" smtClean="0">
                <a:solidFill>
                  <a:srgbClr val="003B55"/>
                </a:solidFill>
                <a:latin typeface="+mj-lt"/>
              </a:rPr>
              <a:t> </a:t>
            </a:r>
            <a:r>
              <a:rPr lang="vi-VN" sz="1200" dirty="0" smtClean="0">
                <a:solidFill>
                  <a:srgbClr val="003B55"/>
                </a:solidFill>
                <a:latin typeface="+mj-lt"/>
              </a:rPr>
              <a:t>kojih korisnik može da odabere jedan, a to su plaćanje online</a:t>
            </a:r>
            <a:endParaRPr lang="sr-Latn-RS" sz="1200" dirty="0" smtClean="0">
              <a:solidFill>
                <a:srgbClr val="003B55"/>
              </a:solidFill>
              <a:latin typeface="+mj-lt"/>
            </a:endParaRPr>
          </a:p>
          <a:p>
            <a:pPr algn="just"/>
            <a:r>
              <a:rPr lang="vi-VN" sz="1200" dirty="0" smtClean="0">
                <a:solidFill>
                  <a:srgbClr val="003B55"/>
                </a:solidFill>
                <a:latin typeface="+mj-lt"/>
              </a:rPr>
              <a:t>i plaćanje pouzećem. Ukoliko je izabrano plaćanje online potrebno </a:t>
            </a:r>
            <a:endParaRPr lang="sr-Latn-RS" sz="1200" dirty="0" smtClean="0">
              <a:solidFill>
                <a:srgbClr val="003B55"/>
              </a:solidFill>
              <a:latin typeface="+mj-lt"/>
            </a:endParaRPr>
          </a:p>
          <a:p>
            <a:pPr algn="just"/>
            <a:r>
              <a:rPr lang="vi-VN" sz="1200" dirty="0" smtClean="0">
                <a:solidFill>
                  <a:srgbClr val="003B55"/>
                </a:solidFill>
                <a:latin typeface="+mj-lt"/>
              </a:rPr>
              <a:t>je uneti broj</a:t>
            </a:r>
            <a:r>
              <a:rPr lang="sr-Latn-RS" sz="1200" dirty="0" smtClean="0">
                <a:solidFill>
                  <a:srgbClr val="003B55"/>
                </a:solidFill>
                <a:latin typeface="+mj-lt"/>
              </a:rPr>
              <a:t> </a:t>
            </a:r>
            <a:r>
              <a:rPr lang="vi-VN" sz="1200" dirty="0" smtClean="0">
                <a:solidFill>
                  <a:srgbClr val="003B55"/>
                </a:solidFill>
                <a:latin typeface="+mj-lt"/>
              </a:rPr>
              <a:t>kartice, tj. računa, sa kojeg se plaća.</a:t>
            </a:r>
            <a:endParaRPr lang="en-US" sz="1200" dirty="0">
              <a:solidFill>
                <a:srgbClr val="003B55"/>
              </a:solidFill>
              <a:latin typeface="+mj-lt"/>
              <a:cs typeface="Times New Roman" pitchFamily="18" charset="0"/>
            </a:endParaRPr>
          </a:p>
        </p:txBody>
      </p:sp>
      <p:pic>
        <p:nvPicPr>
          <p:cNvPr id="7" name="Picture 6" descr="Timeline&#10;&#10;Description automatically generated"/>
          <p:cNvPicPr>
            <a:picLocks noChangeAspect="1"/>
          </p:cNvPicPr>
          <p:nvPr/>
        </p:nvPicPr>
        <p:blipFill rotWithShape="1">
          <a:blip r:embed="rId2">
            <a:extLst>
              <a:ext uri="{28A0092B-C50C-407E-A947-70E740481C1C}">
                <a14:useLocalDpi xmlns:a14="http://schemas.microsoft.com/office/drawing/2010/main" val="0"/>
              </a:ext>
            </a:extLst>
          </a:blip>
          <a:srcRect l="2349" t="1398" r="2679" b="1887"/>
          <a:stretch/>
        </p:blipFill>
        <p:spPr bwMode="auto">
          <a:xfrm>
            <a:off x="125323" y="324209"/>
            <a:ext cx="3483190" cy="4140000"/>
          </a:xfrm>
          <a:prstGeom prst="rect">
            <a:avLst/>
          </a:prstGeom>
          <a:ln w="12700">
            <a:solidFill>
              <a:schemeClr val="tx1"/>
            </a:solidFill>
          </a:ln>
          <a:extLst>
            <a:ext uri="{53640926-AAD7-44D8-BBD7-CCE9431645EC}">
              <a14:shadowObscured xmlns:a14="http://schemas.microsoft.com/office/drawing/2010/main"/>
            </a:ext>
          </a:extLst>
        </p:spPr>
      </p:pic>
      <p:sp>
        <p:nvSpPr>
          <p:cNvPr id="6" name="TextBox 5"/>
          <p:cNvSpPr txBox="1"/>
          <p:nvPr/>
        </p:nvSpPr>
        <p:spPr>
          <a:xfrm>
            <a:off x="3519249" y="155276"/>
            <a:ext cx="4088921" cy="307777"/>
          </a:xfrm>
          <a:prstGeom prst="rect">
            <a:avLst/>
          </a:prstGeom>
          <a:noFill/>
        </p:spPr>
        <p:txBody>
          <a:bodyPr wrap="square" rtlCol="0">
            <a:spAutoFit/>
          </a:bodyPr>
          <a:lstStyle/>
          <a:p>
            <a:pPr algn="ctr"/>
            <a:r>
              <a:rPr lang="sr-Latn-RS" b="1" dirty="0" smtClean="0">
                <a:solidFill>
                  <a:srgbClr val="003B55"/>
                </a:solidFill>
              </a:rPr>
              <a:t>5.3 </a:t>
            </a:r>
            <a:r>
              <a:rPr lang="en-US" b="1" dirty="0" err="1" smtClean="0">
                <a:solidFill>
                  <a:srgbClr val="003B55"/>
                </a:solidFill>
              </a:rPr>
              <a:t>Dijagram</a:t>
            </a:r>
            <a:r>
              <a:rPr lang="en-US" b="1" dirty="0" smtClean="0">
                <a:solidFill>
                  <a:srgbClr val="003B55"/>
                </a:solidFill>
              </a:rPr>
              <a:t> </a:t>
            </a:r>
            <a:r>
              <a:rPr lang="sr-Latn-RS" b="1" dirty="0" smtClean="0">
                <a:solidFill>
                  <a:srgbClr val="003B55"/>
                </a:solidFill>
              </a:rPr>
              <a:t>stanja</a:t>
            </a:r>
            <a:endParaRPr lang="en-US" b="1" dirty="0" smtClean="0">
              <a:solidFill>
                <a:srgbClr val="003B55"/>
              </a:solidFill>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21</a:t>
            </a:fld>
            <a:endParaRPr lang="en"/>
          </a:p>
        </p:txBody>
      </p:sp>
      <p:sp>
        <p:nvSpPr>
          <p:cNvPr id="11" name="TextBox 10"/>
          <p:cNvSpPr txBox="1"/>
          <p:nvPr/>
        </p:nvSpPr>
        <p:spPr>
          <a:xfrm>
            <a:off x="3753886" y="975167"/>
            <a:ext cx="3230372" cy="230832"/>
          </a:xfrm>
          <a:prstGeom prst="rect">
            <a:avLst/>
          </a:prstGeom>
          <a:noFill/>
        </p:spPr>
        <p:txBody>
          <a:bodyPr wrap="none" rtlCol="0">
            <a:spAutoFit/>
          </a:bodyPr>
          <a:lstStyle/>
          <a:p>
            <a:r>
              <a:rPr lang="sr-Latn-RS" sz="900" i="1" dirty="0" smtClean="0">
                <a:solidFill>
                  <a:srgbClr val="003B55"/>
                </a:solidFill>
              </a:rPr>
              <a:t>Slika 3.2 State chart model: diagram podsistema: </a:t>
            </a:r>
            <a:r>
              <a:rPr lang="nn-NO" sz="900" i="1" dirty="0" smtClean="0">
                <a:solidFill>
                  <a:srgbClr val="003B55"/>
                </a:solidFill>
              </a:rPr>
              <a:t>„</a:t>
            </a:r>
            <a:r>
              <a:rPr lang="sr-Latn-RS" sz="900" i="1" dirty="0" smtClean="0">
                <a:solidFill>
                  <a:srgbClr val="003B55"/>
                </a:solidFill>
              </a:rPr>
              <a:t>Dostava</a:t>
            </a:r>
            <a:r>
              <a:rPr lang="nn-NO" sz="900" i="1" dirty="0" smtClean="0">
                <a:solidFill>
                  <a:srgbClr val="003B55"/>
                </a:solidFill>
              </a:rPr>
              <a:t>“</a:t>
            </a:r>
            <a:endParaRPr lang="en-US" sz="900" i="1" dirty="0">
              <a:solidFill>
                <a:srgbClr val="003B55"/>
              </a:solidFill>
            </a:endParaRPr>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t="1263" r="2288" b="1052"/>
          <a:stretch/>
        </p:blipFill>
        <p:spPr bwMode="auto">
          <a:xfrm>
            <a:off x="285423" y="536060"/>
            <a:ext cx="3379769" cy="3553387"/>
          </a:xfrm>
          <a:prstGeom prst="rect">
            <a:avLst/>
          </a:prstGeom>
          <a:ln w="12700">
            <a:solidFill>
              <a:schemeClr val="tx1"/>
            </a:solidFill>
          </a:ln>
          <a:extLst>
            <a:ext uri="{53640926-AAD7-44D8-BBD7-CCE9431645EC}">
              <a14:shadowObscured xmlns:a14="http://schemas.microsoft.com/office/drawing/2010/main"/>
            </a:ext>
          </a:extLst>
        </p:spPr>
      </p:pic>
      <p:sp>
        <p:nvSpPr>
          <p:cNvPr id="6" name="Rectangle 5"/>
          <p:cNvSpPr/>
          <p:nvPr/>
        </p:nvSpPr>
        <p:spPr>
          <a:xfrm>
            <a:off x="3720542" y="1698264"/>
            <a:ext cx="4572000" cy="1384995"/>
          </a:xfrm>
          <a:prstGeom prst="rect">
            <a:avLst/>
          </a:prstGeom>
        </p:spPr>
        <p:txBody>
          <a:bodyPr>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počinje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isto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prethodni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registracijom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korak</a:t>
            </a:r>
            <a:r>
              <a:rPr lang="en-US" sz="1200" dirty="0" smtClean="0">
                <a:solidFill>
                  <a:srgbClr val="003B55"/>
                </a:solidFill>
                <a:latin typeface="Times New Roman" pitchFamily="18" charset="0"/>
                <a:cs typeface="Times New Roman" pitchFamily="18" charset="0"/>
              </a:rPr>
              <a:t> je </a:t>
            </a:r>
            <a:r>
              <a:rPr lang="en-US" sz="1200" dirty="0" err="1" smtClean="0">
                <a:solidFill>
                  <a:srgbClr val="003B55"/>
                </a:solidFill>
                <a:latin typeface="Times New Roman" pitchFamily="18" charset="0"/>
                <a:cs typeface="Times New Roman" pitchFamily="18" charset="0"/>
              </a:rPr>
              <a:t>samo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poručivanje</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ali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mogućnost</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pretplate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što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omogućava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vidi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recepte</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do </a:t>
            </a:r>
            <a:r>
              <a:rPr lang="en-US" sz="1200" dirty="0" err="1" smtClean="0">
                <a:solidFill>
                  <a:srgbClr val="003B55"/>
                </a:solidFill>
                <a:latin typeface="Times New Roman" pitchFamily="18" charset="0"/>
                <a:cs typeface="Times New Roman" pitchFamily="18" charset="0"/>
              </a:rPr>
              <a:t>nedelju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unapred</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zakaže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porudžbinu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poručivanja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istom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principu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u </a:t>
            </a:r>
            <a:r>
              <a:rPr lang="en-US" sz="1200" dirty="0" err="1" smtClean="0">
                <a:solidFill>
                  <a:srgbClr val="003B55"/>
                </a:solidFill>
                <a:latin typeface="Times New Roman" pitchFamily="18" charset="0"/>
                <a:cs typeface="Times New Roman" pitchFamily="18" charset="0"/>
              </a:rPr>
              <a:t>prethodnom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dijagramu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Preostali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koraci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naručenih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preuzimanje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strane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22</a:t>
            </a:fld>
            <a:endParaRPr lang="en"/>
          </a:p>
        </p:txBody>
      </p:sp>
      <p:sp>
        <p:nvSpPr>
          <p:cNvPr id="11" name="TextBox 10"/>
          <p:cNvSpPr txBox="1"/>
          <p:nvPr/>
        </p:nvSpPr>
        <p:spPr>
          <a:xfrm>
            <a:off x="4081689" y="909031"/>
            <a:ext cx="3230372" cy="230832"/>
          </a:xfrm>
          <a:prstGeom prst="rect">
            <a:avLst/>
          </a:prstGeom>
          <a:noFill/>
        </p:spPr>
        <p:txBody>
          <a:bodyPr wrap="none" rtlCol="0">
            <a:spAutoFit/>
          </a:bodyPr>
          <a:lstStyle/>
          <a:p>
            <a:r>
              <a:rPr lang="sr-Latn-RS" sz="900" i="1" dirty="0" smtClean="0">
                <a:solidFill>
                  <a:srgbClr val="003B55"/>
                </a:solidFill>
              </a:rPr>
              <a:t>Slika 3.3 State chart model: diagram podsistema: </a:t>
            </a:r>
            <a:r>
              <a:rPr lang="nn-NO" sz="900" i="1" dirty="0" smtClean="0">
                <a:solidFill>
                  <a:srgbClr val="003B55"/>
                </a:solidFill>
              </a:rPr>
              <a:t>„</a:t>
            </a:r>
            <a:r>
              <a:rPr lang="sr-Latn-RS" sz="900" i="1" dirty="0" smtClean="0">
                <a:solidFill>
                  <a:srgbClr val="003B55"/>
                </a:solidFill>
              </a:rPr>
              <a:t>Podrška</a:t>
            </a:r>
            <a:r>
              <a:rPr lang="nn-NO" sz="900" i="1" dirty="0" smtClean="0">
                <a:solidFill>
                  <a:srgbClr val="003B55"/>
                </a:solidFill>
              </a:rPr>
              <a:t>“</a:t>
            </a:r>
            <a:endParaRPr lang="en-US" sz="900" i="1" dirty="0">
              <a:solidFill>
                <a:srgbClr val="003B55"/>
              </a:solidFill>
            </a:endParaRPr>
          </a:p>
        </p:txBody>
      </p:sp>
      <p:sp>
        <p:nvSpPr>
          <p:cNvPr id="12" name="TextBox 11"/>
          <p:cNvSpPr txBox="1"/>
          <p:nvPr/>
        </p:nvSpPr>
        <p:spPr>
          <a:xfrm>
            <a:off x="3930523" y="1487658"/>
            <a:ext cx="16412935" cy="1569660"/>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počinje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slično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i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prethodna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dva</a:t>
            </a:r>
            <a:r>
              <a:rPr lang="sr-Latn-RS" sz="1200" dirty="0" smtClean="0">
                <a:solidFill>
                  <a:srgbClr val="003B55"/>
                </a:solidFill>
                <a:latin typeface="Times New Roman" pitchFamily="18" charset="0"/>
                <a:cs typeface="Times New Roman" pitchFamily="18" charset="0"/>
              </a:rPr>
              <a:t>,</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a</a:t>
            </a:r>
            <a:r>
              <a:rPr lang="en-US" sz="1200" dirty="0" err="1" smtClean="0">
                <a:solidFill>
                  <a:srgbClr val="003B55"/>
                </a:solidFill>
                <a:latin typeface="Times New Roman" pitchFamily="18" charset="0"/>
                <a:cs typeface="Times New Roman" pitchFamily="18" charset="0"/>
              </a:rPr>
              <a:t>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ovog</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puta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postoji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logovanjeza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pregleda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ranija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postavljena</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prethodnih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a:t>
            </a:r>
            <a:r>
              <a:rPr lang="en-US" sz="1200" dirty="0" smtClean="0">
                <a:solidFill>
                  <a:srgbClr val="003B55"/>
                </a:solidFill>
                <a:latin typeface="Times New Roman" pitchFamily="18" charset="0"/>
                <a:cs typeface="Times New Roman" pitchFamily="18" charset="0"/>
              </a:rPr>
              <a:t>,</a:t>
            </a:r>
            <a:r>
              <a:rPr lang="sr-Latn-R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pročita</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odgovore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prethodna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čita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obaveštenja</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obavezu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koje</a:t>
            </a:r>
            <a:r>
              <a:rPr lang="en-US" sz="1200" dirty="0" smtClean="0">
                <a:solidFill>
                  <a:srgbClr val="003B55"/>
                </a:solidFill>
                <a:latin typeface="Times New Roman" pitchFamily="18" charset="0"/>
                <a:cs typeface="Times New Roman" pitchFamily="18" charset="0"/>
              </a:rPr>
              <a:t> je</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postavljeno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obaveštenja</a:t>
            </a:r>
            <a:r>
              <a:rPr lang="en-US" sz="1200" dirty="0" smtClean="0">
                <a:solidFill>
                  <a:srgbClr val="003B55"/>
                </a:solidFill>
                <a:latin typeface="Times New Roman" pitchFamily="18" charset="0"/>
                <a:cs typeface="Times New Roman" pitchFamily="18" charset="0"/>
              </a:rPr>
              <a:t>.</a:t>
            </a:r>
          </a:p>
          <a:p>
            <a:endParaRPr lang="en-US" sz="1200" dirty="0">
              <a:solidFill>
                <a:srgbClr val="003B55"/>
              </a:solidFill>
              <a:latin typeface="Times New Roman" pitchFamily="18" charset="0"/>
              <a:cs typeface="Times New Roman" pitchFamily="18" charset="0"/>
            </a:endParaRPr>
          </a:p>
        </p:txBody>
      </p:sp>
      <p:pic>
        <p:nvPicPr>
          <p:cNvPr id="7" name="Picture 6" descr="Timeline&#10;&#10;Description automatically generated"/>
          <p:cNvPicPr>
            <a:picLocks noChangeAspect="1"/>
          </p:cNvPicPr>
          <p:nvPr/>
        </p:nvPicPr>
        <p:blipFill rotWithShape="1">
          <a:blip r:embed="rId2">
            <a:extLst>
              <a:ext uri="{28A0092B-C50C-407E-A947-70E740481C1C}">
                <a14:useLocalDpi xmlns:a14="http://schemas.microsoft.com/office/drawing/2010/main" val="0"/>
              </a:ext>
            </a:extLst>
          </a:blip>
          <a:srcRect r="1797"/>
          <a:stretch/>
        </p:blipFill>
        <p:spPr bwMode="auto">
          <a:xfrm>
            <a:off x="216422" y="613482"/>
            <a:ext cx="3734419" cy="3312000"/>
          </a:xfrm>
          <a:prstGeom prst="rect">
            <a:avLst/>
          </a:prstGeom>
          <a:ln w="12700">
            <a:solidFill>
              <a:schemeClr val="tx1"/>
            </a:solid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23</a:t>
            </a:fld>
            <a:endParaRPr lang="en"/>
          </a:p>
        </p:txBody>
      </p:sp>
      <p:sp>
        <p:nvSpPr>
          <p:cNvPr id="11" name="TextBox 10"/>
          <p:cNvSpPr txBox="1"/>
          <p:nvPr/>
        </p:nvSpPr>
        <p:spPr>
          <a:xfrm>
            <a:off x="1804316" y="3496956"/>
            <a:ext cx="3262432" cy="230832"/>
          </a:xfrm>
          <a:prstGeom prst="rect">
            <a:avLst/>
          </a:prstGeom>
          <a:noFill/>
        </p:spPr>
        <p:txBody>
          <a:bodyPr wrap="none" rtlCol="0">
            <a:spAutoFit/>
          </a:bodyPr>
          <a:lstStyle/>
          <a:p>
            <a:r>
              <a:rPr lang="sr-Latn-RS" sz="900" i="1" dirty="0" smtClean="0">
                <a:solidFill>
                  <a:srgbClr val="003B55"/>
                </a:solidFill>
              </a:rPr>
              <a:t>Slika 3.4 State chart model: diagram podsistema: </a:t>
            </a:r>
            <a:r>
              <a:rPr lang="nn-NO" sz="900" i="1" dirty="0" smtClean="0">
                <a:solidFill>
                  <a:srgbClr val="003B55"/>
                </a:solidFill>
              </a:rPr>
              <a:t>„</a:t>
            </a:r>
            <a:r>
              <a:rPr lang="sr-Latn-RS" sz="900" i="1" dirty="0" smtClean="0">
                <a:solidFill>
                  <a:srgbClr val="003B55"/>
                </a:solidFill>
              </a:rPr>
              <a:t>Nabavka</a:t>
            </a:r>
            <a:r>
              <a:rPr lang="nn-NO" sz="900" i="1" dirty="0" smtClean="0">
                <a:solidFill>
                  <a:srgbClr val="003B55"/>
                </a:solidFill>
              </a:rPr>
              <a:t>“</a:t>
            </a:r>
            <a:endParaRPr lang="en-US" sz="900" i="1" dirty="0">
              <a:solidFill>
                <a:srgbClr val="003B55"/>
              </a:solidFill>
            </a:endParaRPr>
          </a:p>
        </p:txBody>
      </p:sp>
      <p:sp>
        <p:nvSpPr>
          <p:cNvPr id="12" name="TextBox 11"/>
          <p:cNvSpPr txBox="1"/>
          <p:nvPr/>
        </p:nvSpPr>
        <p:spPr>
          <a:xfrm>
            <a:off x="393692" y="3937560"/>
            <a:ext cx="16412935" cy="830997"/>
          </a:xfrm>
          <a:prstGeom prst="rect">
            <a:avLst/>
          </a:prstGeom>
          <a:noFill/>
        </p:spPr>
        <p:txBody>
          <a:bodyPr wrap="square" rtlCol="0">
            <a:spAutoFit/>
          </a:bodyPr>
          <a:lstStyle/>
          <a:p>
            <a:pPr algn="just"/>
            <a:r>
              <a:rPr lang="vi-VN" sz="1200" dirty="0" smtClean="0">
                <a:solidFill>
                  <a:srgbClr val="003B55"/>
                </a:solidFill>
                <a:latin typeface="Times New Roman" pitchFamily="18" charset="0"/>
                <a:cs typeface="Times New Roman" pitchFamily="18" charset="0"/>
              </a:rPr>
              <a:t>Dijagram stanja za nabavku namirnica počinje logovanjem radnika. Nakon toga, planiraju se novi recepti, </a:t>
            </a:r>
            <a:endParaRPr lang="sr-Latn-RS" sz="1200" dirty="0" smtClean="0">
              <a:solidFill>
                <a:srgbClr val="003B55"/>
              </a:solidFill>
              <a:latin typeface="Times New Roman" pitchFamily="18" charset="0"/>
              <a:cs typeface="Times New Roman" pitchFamily="18" charset="0"/>
            </a:endParaRPr>
          </a:p>
          <a:p>
            <a:pPr algn="just"/>
            <a:r>
              <a:rPr lang="vi-VN" sz="1200" dirty="0" smtClean="0">
                <a:solidFill>
                  <a:srgbClr val="003B55"/>
                </a:solidFill>
                <a:latin typeface="Times New Roman" pitchFamily="18" charset="0"/>
                <a:cs typeface="Times New Roman" pitchFamily="18" charset="0"/>
              </a:rPr>
              <a:t>određuju potrebne namirnice i njihova količina, koje se zatim poručuju od odabranih </a:t>
            </a:r>
            <a:r>
              <a:rPr lang="en-US" sz="1200" dirty="0" smtClean="0">
                <a:solidFill>
                  <a:srgbClr val="003B55"/>
                </a:solidFill>
                <a:latin typeface="Times New Roman" pitchFamily="18" charset="0"/>
                <a:cs typeface="Times New Roman" pitchFamily="18" charset="0"/>
              </a:rPr>
              <a:t>dobavlja</a:t>
            </a:r>
            <a:r>
              <a:rPr lang="sr-Latn-RS" sz="1200" dirty="0" smtClean="0">
                <a:solidFill>
                  <a:srgbClr val="003B55"/>
                </a:solidFill>
                <a:latin typeface="Times New Roman" pitchFamily="18" charset="0"/>
                <a:cs typeface="Times New Roman" pitchFamily="18" charset="0"/>
              </a:rPr>
              <a:t>ča</a:t>
            </a:r>
            <a:r>
              <a:rPr lang="vi-VN" sz="1200" dirty="0" smtClean="0">
                <a:solidFill>
                  <a:srgbClr val="003B55"/>
                </a:solidFill>
                <a:latin typeface="Times New Roman" pitchFamily="18" charset="0"/>
                <a:cs typeface="Times New Roman" pitchFamily="18" charset="0"/>
              </a:rPr>
              <a:t> po </a:t>
            </a:r>
            <a:endParaRPr lang="sr-Latn-RS" sz="1200" dirty="0" smtClean="0">
              <a:solidFill>
                <a:srgbClr val="003B55"/>
              </a:solidFill>
              <a:latin typeface="Times New Roman" pitchFamily="18" charset="0"/>
              <a:cs typeface="Times New Roman" pitchFamily="18" charset="0"/>
            </a:endParaRPr>
          </a:p>
          <a:p>
            <a:pPr algn="just"/>
            <a:r>
              <a:rPr lang="vi-VN" sz="1200" dirty="0" smtClean="0">
                <a:solidFill>
                  <a:srgbClr val="003B55"/>
                </a:solidFill>
                <a:latin typeface="Times New Roman" pitchFamily="18" charset="0"/>
                <a:cs typeface="Times New Roman" pitchFamily="18" charset="0"/>
              </a:rPr>
              <a:t>dogovorenoj ceni. Namirnice se dostavljaju i preuzimaju od </a:t>
            </a:r>
            <a:r>
              <a:rPr lang="sr-Latn-RS" sz="1200" dirty="0" smtClean="0">
                <a:solidFill>
                  <a:srgbClr val="003B55"/>
                </a:solidFill>
                <a:latin typeface="Times New Roman" pitchFamily="18" charset="0"/>
                <a:cs typeface="Times New Roman" pitchFamily="18" charset="0"/>
              </a:rPr>
              <a:t>dobavljača</a:t>
            </a:r>
            <a:r>
              <a:rPr lang="vi-VN" sz="1200" dirty="0" smtClean="0">
                <a:solidFill>
                  <a:srgbClr val="003B55"/>
                </a:solidFill>
                <a:latin typeface="Times New Roman" pitchFamily="18" charset="0"/>
                <a:cs typeface="Times New Roman" pitchFamily="18" charset="0"/>
              </a:rPr>
              <a:t> tek kada se na njihov račun uplati </a:t>
            </a:r>
            <a:endParaRPr lang="sr-Latn-RS" sz="1200" dirty="0" smtClean="0">
              <a:solidFill>
                <a:srgbClr val="003B55"/>
              </a:solidFill>
              <a:latin typeface="Times New Roman" pitchFamily="18" charset="0"/>
              <a:cs typeface="Times New Roman" pitchFamily="18" charset="0"/>
            </a:endParaRPr>
          </a:p>
          <a:p>
            <a:pPr algn="just"/>
            <a:r>
              <a:rPr lang="vi-VN" sz="1200" dirty="0" smtClean="0">
                <a:solidFill>
                  <a:srgbClr val="003B55"/>
                </a:solidFill>
                <a:latin typeface="Times New Roman" pitchFamily="18" charset="0"/>
                <a:cs typeface="Times New Roman" pitchFamily="18" charset="0"/>
              </a:rPr>
              <a:t>dogovorena suma novca.</a:t>
            </a:r>
            <a:endParaRPr lang="en-US" sz="1200" dirty="0">
              <a:solidFill>
                <a:srgbClr val="003B55"/>
              </a:solidFill>
              <a:latin typeface="Times New Roman" pitchFamily="18" charset="0"/>
              <a:cs typeface="Times New Roman" pitchFamily="18"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493111" y="313789"/>
            <a:ext cx="3795233" cy="2870753"/>
          </a:xfrm>
          <a:prstGeom prst="rect">
            <a:avLst/>
          </a:prstGeom>
          <a:ln w="12700">
            <a:solidFill>
              <a:schemeClr val="tx1"/>
            </a:solid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18300" y="474453"/>
            <a:ext cx="6761100" cy="4239597"/>
          </a:xfrm>
        </p:spPr>
        <p:txBody>
          <a:bodyPr/>
          <a:lstStyle/>
          <a:p>
            <a:pPr indent="0">
              <a:buNone/>
            </a:pPr>
            <a:r>
              <a:rPr lang="en-US" sz="1800" b="1" dirty="0" err="1" smtClean="0">
                <a:latin typeface="Times New Roman" pitchFamily="18" charset="0"/>
                <a:cs typeface="Times New Roman" pitchFamily="18" charset="0"/>
              </a:rPr>
              <a:t>Dijagram</a:t>
            </a:r>
            <a:r>
              <a:rPr lang="en-US" sz="1800" b="1" dirty="0" smtClean="0">
                <a:latin typeface="Times New Roman" pitchFamily="18" charset="0"/>
                <a:cs typeface="Times New Roman" pitchFamily="18" charset="0"/>
              </a:rPr>
              <a:t> </a:t>
            </a:r>
            <a:r>
              <a:rPr lang="en-US" sz="1800" b="1" dirty="0" err="1" smtClean="0">
                <a:latin typeface="Times New Roman" pitchFamily="18" charset="0"/>
                <a:cs typeface="Times New Roman" pitchFamily="18" charset="0"/>
              </a:rPr>
              <a:t>slučajeva</a:t>
            </a:r>
            <a:r>
              <a:rPr lang="en-US" sz="1800" b="1" dirty="0" smtClean="0">
                <a:latin typeface="Times New Roman" pitchFamily="18" charset="0"/>
                <a:cs typeface="Times New Roman" pitchFamily="18" charset="0"/>
              </a:rPr>
              <a:t> </a:t>
            </a:r>
            <a:r>
              <a:rPr lang="en-US" sz="1800" b="1" dirty="0" err="1" smtClean="0">
                <a:latin typeface="Times New Roman" pitchFamily="18" charset="0"/>
                <a:cs typeface="Times New Roman" pitchFamily="18" charset="0"/>
              </a:rPr>
              <a:t>korišćenja</a:t>
            </a:r>
            <a:endParaRPr lang="sr-Latn-RS" sz="1800" b="1" dirty="0" smtClean="0">
              <a:latin typeface="Times New Roman" pitchFamily="18" charset="0"/>
              <a:cs typeface="Times New Roman" pitchFamily="18" charset="0"/>
            </a:endParaRPr>
          </a:p>
          <a:p>
            <a:pPr indent="0">
              <a:buNone/>
            </a:pPr>
            <a:endParaRPr lang="en-US" sz="1800" b="1" dirty="0" smtClean="0">
              <a:latin typeface="Times New Roman" pitchFamily="18" charset="0"/>
              <a:cs typeface="Times New Roman" pitchFamily="18" charset="0"/>
            </a:endParaRPr>
          </a:p>
          <a:p>
            <a:endParaRPr lang="en-US" dirty="0"/>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24</a:t>
            </a:fld>
            <a:endParaRPr lang="en"/>
          </a:p>
        </p:txBody>
      </p:sp>
      <p:sp>
        <p:nvSpPr>
          <p:cNvPr id="11" name="TextBox 10"/>
          <p:cNvSpPr txBox="1"/>
          <p:nvPr/>
        </p:nvSpPr>
        <p:spPr>
          <a:xfrm>
            <a:off x="1631787" y="3755748"/>
            <a:ext cx="3884397" cy="230832"/>
          </a:xfrm>
          <a:prstGeom prst="rect">
            <a:avLst/>
          </a:prstGeom>
          <a:noFill/>
        </p:spPr>
        <p:txBody>
          <a:bodyPr wrap="none" rtlCol="0">
            <a:spAutoFit/>
          </a:bodyPr>
          <a:lstStyle/>
          <a:p>
            <a:r>
              <a:rPr lang="sr-Latn-RS" sz="900" i="1" dirty="0" smtClean="0">
                <a:solidFill>
                  <a:srgbClr val="003B55"/>
                </a:solidFill>
              </a:rPr>
              <a:t>Slika 3.5 State chart model: </a:t>
            </a:r>
            <a:r>
              <a:rPr lang="nn-NO" sz="900" i="1" dirty="0" smtClean="0">
                <a:solidFill>
                  <a:srgbClr val="003B55"/>
                </a:solidFill>
              </a:rPr>
              <a:t>glavnog sistema</a:t>
            </a:r>
            <a:r>
              <a:rPr lang="sr-Latn-RS" sz="900" i="1" dirty="0" smtClean="0">
                <a:solidFill>
                  <a:srgbClr val="003B55"/>
                </a:solidFill>
              </a:rPr>
              <a:t>:</a:t>
            </a:r>
            <a:r>
              <a:rPr lang="nn-NO" sz="900" i="1" dirty="0" smtClean="0">
                <a:solidFill>
                  <a:srgbClr val="003B55"/>
                </a:solidFill>
              </a:rPr>
              <a:t> „Online prodaja namirnica“</a:t>
            </a:r>
            <a:endParaRPr lang="en-US" sz="900" i="1" dirty="0">
              <a:solidFill>
                <a:srgbClr val="003B55"/>
              </a:solidFill>
            </a:endParaRPr>
          </a:p>
        </p:txBody>
      </p:sp>
      <p:sp>
        <p:nvSpPr>
          <p:cNvPr id="12" name="TextBox 11"/>
          <p:cNvSpPr txBox="1"/>
          <p:nvPr/>
        </p:nvSpPr>
        <p:spPr>
          <a:xfrm>
            <a:off x="376440" y="4023825"/>
            <a:ext cx="16412935" cy="1015663"/>
          </a:xfrm>
          <a:prstGeom prst="rect">
            <a:avLst/>
          </a:prstGeom>
          <a:noFill/>
        </p:spPr>
        <p:txBody>
          <a:bodyPr wrap="square" rtlCol="0">
            <a:spAutoFit/>
          </a:bodyPr>
          <a:lstStyle/>
          <a:p>
            <a:pPr algn="just"/>
            <a:r>
              <a:rPr lang="en-US" sz="1200" dirty="0" err="1" smtClean="0">
                <a:solidFill>
                  <a:srgbClr val="003B55"/>
                </a:solidFill>
                <a:latin typeface="Times New Roman"/>
                <a:ea typeface="Calibri"/>
                <a:cs typeface="Times New Roman"/>
              </a:rPr>
              <a:t>Dijagram</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glavnog</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sistema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počinje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logovanjem</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ili</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registracijom</a:t>
            </a:r>
            <a:r>
              <a:rPr lang="en-US" sz="1200" dirty="0" smtClean="0">
                <a:solidFill>
                  <a:srgbClr val="003B55"/>
                </a:solidFill>
                <a:latin typeface="Times New Roman"/>
                <a:ea typeface="Calibri"/>
                <a:cs typeface="Times New Roman"/>
              </a:rPr>
              <a:t>. U </a:t>
            </a:r>
            <a:r>
              <a:rPr lang="en-US" sz="1200" dirty="0" err="1" smtClean="0">
                <a:solidFill>
                  <a:srgbClr val="003B55"/>
                </a:solidFill>
                <a:latin typeface="Times New Roman"/>
                <a:ea typeface="Calibri"/>
                <a:cs typeface="Times New Roman"/>
              </a:rPr>
              <a:t>ponudi</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za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logovanje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su</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i</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korisnik</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i</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radnik</a:t>
            </a:r>
            <a:r>
              <a:rPr lang="en-US" sz="1200" dirty="0" smtClean="0">
                <a:solidFill>
                  <a:srgbClr val="003B55"/>
                </a:solidFill>
                <a:latin typeface="Times New Roman"/>
                <a:ea typeface="Calibri"/>
                <a:cs typeface="Times New Roman"/>
              </a:rPr>
              <a:t>.</a:t>
            </a:r>
            <a:endParaRPr lang="sr-Latn-RS" sz="1200" dirty="0" smtClean="0">
              <a:solidFill>
                <a:srgbClr val="003B55"/>
              </a:solidFill>
              <a:latin typeface="Times New Roman"/>
              <a:ea typeface="Calibri"/>
              <a:cs typeface="Times New Roman"/>
            </a:endParaRPr>
          </a:p>
          <a:p>
            <a:pPr algn="just"/>
            <a:r>
              <a:rPr lang="en-US" sz="1200" dirty="0" err="1" smtClean="0">
                <a:solidFill>
                  <a:srgbClr val="003B55"/>
                </a:solidFill>
                <a:latin typeface="Times New Roman"/>
                <a:ea typeface="Calibri"/>
                <a:cs typeface="Times New Roman"/>
              </a:rPr>
              <a:t>Korisnik</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dobija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opciju</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da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pregleda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usluge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koje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su</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ponuđene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da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odabere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poručivanje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postavljanje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pitanja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ili</a:t>
            </a:r>
            <a:r>
              <a:rPr lang="en-US" sz="1200" dirty="0" smtClean="0">
                <a:solidFill>
                  <a:srgbClr val="003B55"/>
                </a:solidFill>
                <a:latin typeface="Times New Roman"/>
                <a:ea typeface="Calibri"/>
                <a:cs typeface="Times New Roman"/>
              </a:rPr>
              <a:t> </a:t>
            </a:r>
            <a:endParaRPr lang="sr-Latn-RS" sz="1200" dirty="0" smtClean="0">
              <a:solidFill>
                <a:srgbClr val="003B55"/>
              </a:solidFill>
              <a:latin typeface="Times New Roman"/>
              <a:ea typeface="Calibri"/>
              <a:cs typeface="Times New Roman"/>
            </a:endParaRPr>
          </a:p>
          <a:p>
            <a:pPr algn="just"/>
            <a:r>
              <a:rPr lang="en-US" sz="1200" dirty="0" err="1" smtClean="0">
                <a:solidFill>
                  <a:srgbClr val="003B55"/>
                </a:solidFill>
                <a:latin typeface="Times New Roman"/>
                <a:ea typeface="Calibri"/>
                <a:cs typeface="Times New Roman"/>
              </a:rPr>
              <a:t>opciju</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pretplate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nakon</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čega</a:t>
            </a:r>
            <a:r>
              <a:rPr lang="en-US" sz="1200" dirty="0" smtClean="0">
                <a:solidFill>
                  <a:srgbClr val="003B55"/>
                </a:solidFill>
                <a:latin typeface="Times New Roman"/>
                <a:ea typeface="Calibri"/>
                <a:cs typeface="Times New Roman"/>
              </a:rPr>
              <a:t> se </a:t>
            </a:r>
            <a:r>
              <a:rPr lang="en-US" sz="1200" dirty="0" err="1" smtClean="0">
                <a:solidFill>
                  <a:srgbClr val="003B55"/>
                </a:solidFill>
                <a:latin typeface="Times New Roman"/>
                <a:ea typeface="Calibri"/>
                <a:cs typeface="Times New Roman"/>
              </a:rPr>
              <a:t>prelazi</a:t>
            </a:r>
            <a:r>
              <a:rPr lang="en-US" sz="1200" dirty="0" smtClean="0">
                <a:solidFill>
                  <a:srgbClr val="003B55"/>
                </a:solidFill>
                <a:latin typeface="Times New Roman"/>
                <a:ea typeface="Calibri"/>
                <a:cs typeface="Times New Roman"/>
              </a:rPr>
              <a:t> u </a:t>
            </a:r>
            <a:r>
              <a:rPr lang="en-US" sz="1200" dirty="0" err="1" smtClean="0">
                <a:solidFill>
                  <a:srgbClr val="003B55"/>
                </a:solidFill>
                <a:latin typeface="Times New Roman"/>
                <a:ea typeface="Calibri"/>
                <a:cs typeface="Times New Roman"/>
              </a:rPr>
              <a:t>određeni</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sistem</a:t>
            </a:r>
            <a:r>
              <a:rPr lang="en-US" sz="1200" dirty="0" smtClean="0">
                <a:solidFill>
                  <a:srgbClr val="003B55"/>
                </a:solidFill>
                <a:latin typeface="Times New Roman"/>
                <a:ea typeface="Calibri"/>
                <a:cs typeface="Times New Roman"/>
              </a:rPr>
              <a:t> u </a:t>
            </a:r>
            <a:r>
              <a:rPr lang="en-US" sz="1200" dirty="0" err="1" smtClean="0">
                <a:solidFill>
                  <a:srgbClr val="003B55"/>
                </a:solidFill>
                <a:latin typeface="Times New Roman"/>
                <a:ea typeface="Calibri"/>
                <a:cs typeface="Times New Roman"/>
              </a:rPr>
              <a:t>zavisnosti</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od</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izbora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korisnika</a:t>
            </a:r>
            <a:r>
              <a:rPr lang="en-US" sz="1200" dirty="0" smtClean="0">
                <a:solidFill>
                  <a:srgbClr val="003B55"/>
                </a:solidFill>
                <a:latin typeface="Times New Roman"/>
                <a:ea typeface="Calibri"/>
                <a:cs typeface="Times New Roman"/>
              </a:rPr>
              <a:t>. </a:t>
            </a:r>
            <a:endParaRPr lang="sr-Latn-RS" sz="1200" dirty="0" smtClean="0">
              <a:solidFill>
                <a:srgbClr val="003B55"/>
              </a:solidFill>
              <a:latin typeface="Times New Roman"/>
              <a:ea typeface="Calibri"/>
              <a:cs typeface="Times New Roman"/>
            </a:endParaRPr>
          </a:p>
          <a:p>
            <a:pPr algn="just"/>
            <a:r>
              <a:rPr lang="en-US" sz="1200" dirty="0" err="1" smtClean="0">
                <a:solidFill>
                  <a:srgbClr val="003B55"/>
                </a:solidFill>
                <a:latin typeface="Times New Roman"/>
                <a:ea typeface="Calibri"/>
                <a:cs typeface="Times New Roman"/>
              </a:rPr>
              <a:t>Radnik</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može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da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pregleda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zaduženja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da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odabere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ili</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podršku</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ili</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nabavku</a:t>
            </a:r>
            <a:r>
              <a:rPr lang="en-US" sz="1200" dirty="0" smtClean="0">
                <a:solidFill>
                  <a:srgbClr val="003B55"/>
                </a:solidFill>
                <a:latin typeface="Times New Roman"/>
                <a:ea typeface="Calibri"/>
                <a:cs typeface="Times New Roman"/>
              </a:rPr>
              <a:t>, pa </a:t>
            </a:r>
            <a:r>
              <a:rPr lang="en-US" sz="1200" dirty="0" err="1" smtClean="0">
                <a:solidFill>
                  <a:srgbClr val="003B55"/>
                </a:solidFill>
                <a:latin typeface="Times New Roman"/>
                <a:ea typeface="Calibri"/>
                <a:cs typeface="Times New Roman"/>
              </a:rPr>
              <a:t>da</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zatim</a:t>
            </a:r>
            <a:r>
              <a:rPr lang="en-US" sz="1200" dirty="0" smtClean="0">
                <a:solidFill>
                  <a:srgbClr val="003B55"/>
                </a:solidFill>
                <a:latin typeface="Times New Roman"/>
                <a:ea typeface="Calibri"/>
                <a:cs typeface="Times New Roman"/>
              </a:rPr>
              <a:t> to </a:t>
            </a:r>
            <a:r>
              <a:rPr lang="en-US" sz="1200" dirty="0" err="1" smtClean="0">
                <a:solidFill>
                  <a:srgbClr val="003B55"/>
                </a:solidFill>
                <a:latin typeface="Times New Roman"/>
                <a:ea typeface="Calibri"/>
                <a:cs typeface="Times New Roman"/>
              </a:rPr>
              <a:t>zaduženje</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i</a:t>
            </a:r>
            <a:r>
              <a:rPr lang="en-US" sz="1200" dirty="0" smtClean="0">
                <a:solidFill>
                  <a:srgbClr val="003B55"/>
                </a:solidFill>
                <a:latin typeface="Times New Roman"/>
                <a:ea typeface="Calibri"/>
                <a:cs typeface="Times New Roman"/>
              </a:rPr>
              <a:t> </a:t>
            </a:r>
            <a:r>
              <a:rPr lang="en-US" sz="1200" dirty="0" err="1" smtClean="0">
                <a:solidFill>
                  <a:srgbClr val="003B55"/>
                </a:solidFill>
                <a:latin typeface="Times New Roman"/>
                <a:ea typeface="Calibri"/>
                <a:cs typeface="Times New Roman"/>
              </a:rPr>
              <a:t>izvrši</a:t>
            </a:r>
            <a:r>
              <a:rPr lang="en-US" sz="1200" dirty="0" smtClean="0">
                <a:solidFill>
                  <a:srgbClr val="003B55"/>
                </a:solidFill>
                <a:latin typeface="Times New Roman"/>
                <a:ea typeface="Calibri"/>
                <a:cs typeface="Times New Roman"/>
              </a:rPr>
              <a:t>. </a:t>
            </a:r>
          </a:p>
          <a:p>
            <a:endParaRPr lang="en-US" sz="1200" dirty="0">
              <a:solidFill>
                <a:srgbClr val="003B55"/>
              </a:solidFill>
              <a:latin typeface="Times New Roman" pitchFamily="18" charset="0"/>
              <a:cs typeface="Times New Roman" pitchFamily="18" charset="0"/>
            </a:endParaRPr>
          </a:p>
        </p:txBody>
      </p:sp>
      <p:pic>
        <p:nvPicPr>
          <p:cNvPr id="9" name="Picture 8" descr="Diagram&#10;&#10;Description automatically generate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029" y="450112"/>
            <a:ext cx="5232001" cy="3276000"/>
          </a:xfrm>
          <a:prstGeom prst="rect">
            <a:avLst/>
          </a:prstGeom>
          <a:ln w="12700">
            <a:solidFill>
              <a:schemeClr val="tx1"/>
            </a:solidFill>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1" dirty="0" smtClean="0">
                <a:latin typeface="Times New Roman" pitchFamily="18" charset="0"/>
                <a:cs typeface="Times New Roman" pitchFamily="18" charset="0"/>
              </a:rPr>
              <a:t>5.4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Dijagram</a:t>
            </a:r>
            <a:r>
              <a:rPr lang="en-U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sekvenci</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26</a:t>
            </a:fld>
            <a:endParaRPr lang="en"/>
          </a:p>
        </p:txBody>
      </p:sp>
      <p:sp>
        <p:nvSpPr>
          <p:cNvPr id="12" name="TextBox 11"/>
          <p:cNvSpPr txBox="1"/>
          <p:nvPr/>
        </p:nvSpPr>
        <p:spPr>
          <a:xfrm>
            <a:off x="874395" y="4118155"/>
            <a:ext cx="16539209"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sekvence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funkcioniše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sr-Latn-RS" sz="1200" dirty="0" smtClean="0">
                <a:solidFill>
                  <a:srgbClr val="003B55"/>
                </a:solidFill>
                <a:latin typeface="Times New Roman" pitchFamily="18" charset="0"/>
                <a:cs typeface="Times New Roman" pitchFamily="18" charset="0"/>
              </a:rPr>
              <a:t>K</a:t>
            </a:r>
            <a:r>
              <a:rPr lang="en-US" sz="1200" dirty="0" err="1" smtClean="0">
                <a:solidFill>
                  <a:srgbClr val="003B55"/>
                </a:solidFill>
                <a:latin typeface="Times New Roman" pitchFamily="18" charset="0"/>
                <a:cs typeface="Times New Roman" pitchFamily="18" charset="0"/>
              </a:rPr>
              <a:t>orisnik</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prvo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uloguje,zatim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pretražuje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recepte</a:t>
            </a:r>
            <a:r>
              <a:rPr lang="en-US" sz="1200" dirty="0" smtClean="0">
                <a:solidFill>
                  <a:srgbClr val="003B55"/>
                </a:solidFill>
                <a:latin typeface="Times New Roman" pitchFamily="18" charset="0"/>
                <a:cs typeface="Times New Roman" pitchFamily="18" charset="0"/>
              </a:rPr>
              <a:t>,</a:t>
            </a:r>
            <a:r>
              <a:rPr lang="sr-Latn-R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bira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jedan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njih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bira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plaćanja</a:t>
            </a:r>
            <a:r>
              <a:rPr lang="en-US" sz="1200" dirty="0" smtClean="0">
                <a:solidFill>
                  <a:srgbClr val="003B55"/>
                </a:solidFill>
                <a:latin typeface="Times New Roman" pitchFamily="18" charset="0"/>
                <a:cs typeface="Times New Roman" pitchFamily="18" charset="0"/>
              </a:rPr>
              <a:t>.</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Ako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a:t>
            </a:r>
            <a:r>
              <a:rPr lang="en-US" sz="1200" dirty="0" smtClean="0">
                <a:solidFill>
                  <a:srgbClr val="003B55"/>
                </a:solidFill>
                <a:latin typeface="Times New Roman" pitchFamily="18" charset="0"/>
                <a:cs typeface="Times New Roman" pitchFamily="18" charset="0"/>
              </a:rPr>
              <a:t> online </a:t>
            </a:r>
            <a:r>
              <a:rPr lang="en-US" sz="1200" dirty="0" err="1" smtClean="0">
                <a:solidFill>
                  <a:srgbClr val="003B55"/>
                </a:solidFill>
                <a:latin typeface="Times New Roman" pitchFamily="18" charset="0"/>
                <a:cs typeface="Times New Roman" pitchFamily="18" charset="0"/>
              </a:rPr>
              <a:t>mora</a:t>
            </a:r>
            <a:r>
              <a:rPr lang="sr-Latn-R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uneti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broj</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kartice</a:t>
            </a:r>
            <a:r>
              <a:rPr lang="en-US" sz="1200" dirty="0" smtClean="0">
                <a:solidFill>
                  <a:srgbClr val="003B55"/>
                </a:solidFill>
                <a:latin typeface="Times New Roman" pitchFamily="18" charset="0"/>
                <a:cs typeface="Times New Roman" pitchFamily="18" charset="0"/>
              </a:rPr>
              <a:t>.</a:t>
            </a:r>
            <a:r>
              <a:rPr lang="sr-Latn-R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Ako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pouzećem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prvo</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dostavljaju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toga se </a:t>
            </a:r>
            <a:r>
              <a:rPr lang="en-US" sz="1200" dirty="0" err="1" smtClean="0">
                <a:solidFill>
                  <a:srgbClr val="003B55"/>
                </a:solidFill>
                <a:latin typeface="Times New Roman" pitchFamily="18" charset="0"/>
                <a:cs typeface="Times New Roman" pitchFamily="18" charset="0"/>
              </a:rPr>
              <a:t>izloguje</a:t>
            </a:r>
            <a:r>
              <a:rPr lang="sr-Latn-R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
        <p:nvSpPr>
          <p:cNvPr id="8" name="TextBox 7"/>
          <p:cNvSpPr txBox="1"/>
          <p:nvPr/>
        </p:nvSpPr>
        <p:spPr>
          <a:xfrm>
            <a:off x="793302" y="94313"/>
            <a:ext cx="4088921" cy="307777"/>
          </a:xfrm>
          <a:prstGeom prst="rect">
            <a:avLst/>
          </a:prstGeom>
          <a:noFill/>
        </p:spPr>
        <p:txBody>
          <a:bodyPr wrap="square" rtlCol="0">
            <a:spAutoFit/>
          </a:bodyPr>
          <a:lstStyle/>
          <a:p>
            <a:pPr algn="ctr"/>
            <a:r>
              <a:rPr lang="sr-Latn-RS" b="1" dirty="0" smtClean="0"/>
              <a:t>                     </a:t>
            </a:r>
            <a:r>
              <a:rPr lang="sr-Latn-RS" b="1" dirty="0" smtClean="0">
                <a:solidFill>
                  <a:srgbClr val="003B55"/>
                </a:solidFill>
                <a:latin typeface="Times New Roman" pitchFamily="18" charset="0"/>
                <a:cs typeface="Times New Roman" pitchFamily="18" charset="0"/>
              </a:rPr>
              <a:t>5.4 </a:t>
            </a:r>
            <a:r>
              <a:rPr lang="en-US" b="1" dirty="0" err="1" smtClean="0">
                <a:solidFill>
                  <a:srgbClr val="003B55"/>
                </a:solidFill>
                <a:latin typeface="Times New Roman" pitchFamily="18" charset="0"/>
                <a:cs typeface="Times New Roman" pitchFamily="18" charset="0"/>
              </a:rPr>
              <a:t>Dijagram</a:t>
            </a:r>
            <a:r>
              <a:rPr lang="en-US" b="1" dirty="0" smtClean="0">
                <a:solidFill>
                  <a:srgbClr val="003B55"/>
                </a:solidFill>
                <a:latin typeface="Times New Roman" pitchFamily="18" charset="0"/>
                <a:cs typeface="Times New Roman" pitchFamily="18" charset="0"/>
              </a:rPr>
              <a:t> </a:t>
            </a:r>
            <a:r>
              <a:rPr lang="sr-Latn-RS" b="1" dirty="0" smtClean="0">
                <a:solidFill>
                  <a:srgbClr val="003B55"/>
                </a:solidFill>
                <a:latin typeface="Times New Roman" pitchFamily="18" charset="0"/>
                <a:cs typeface="Times New Roman" pitchFamily="18" charset="0"/>
              </a:rPr>
              <a:t>sekvenci</a:t>
            </a:r>
            <a:endParaRPr lang="en-US" b="1" dirty="0">
              <a:solidFill>
                <a:srgbClr val="003B55"/>
              </a:solidFill>
              <a:latin typeface="Times New Roman" pitchFamily="18" charset="0"/>
              <a:cs typeface="Times New Roman" pitchFamily="18" charset="0"/>
            </a:endParaRPr>
          </a:p>
        </p:txBody>
      </p:sp>
      <p:sp>
        <p:nvSpPr>
          <p:cNvPr id="13" name="TextBox 12"/>
          <p:cNvSpPr txBox="1"/>
          <p:nvPr/>
        </p:nvSpPr>
        <p:spPr>
          <a:xfrm>
            <a:off x="2339057" y="3652230"/>
            <a:ext cx="3191899" cy="230832"/>
          </a:xfrm>
          <a:prstGeom prst="rect">
            <a:avLst/>
          </a:prstGeom>
          <a:noFill/>
        </p:spPr>
        <p:txBody>
          <a:bodyPr wrap="none" rtlCol="0">
            <a:spAutoFit/>
          </a:bodyPr>
          <a:lstStyle/>
          <a:p>
            <a:r>
              <a:rPr lang="sr-Latn-RS" sz="900" i="1" dirty="0" smtClean="0">
                <a:solidFill>
                  <a:srgbClr val="003B55"/>
                </a:solidFill>
              </a:rPr>
              <a:t>Slika 4.</a:t>
            </a:r>
            <a:r>
              <a:rPr lang="en-US" sz="900" i="1" dirty="0" smtClean="0">
                <a:solidFill>
                  <a:srgbClr val="003B55"/>
                </a:solidFill>
              </a:rPr>
              <a:t>1</a:t>
            </a:r>
            <a:r>
              <a:rPr lang="sr-Latn-RS" sz="900" i="1" dirty="0" smtClean="0">
                <a:solidFill>
                  <a:srgbClr val="003B55"/>
                </a:solidFill>
              </a:rPr>
              <a:t> </a:t>
            </a:r>
            <a:r>
              <a:rPr lang="en-US" sz="900" i="1" dirty="0" smtClean="0">
                <a:solidFill>
                  <a:srgbClr val="003B55"/>
                </a:solidFill>
              </a:rPr>
              <a:t>Sequence</a:t>
            </a:r>
            <a:r>
              <a:rPr lang="sr-Latn-RS" sz="900" i="1" dirty="0" smtClean="0">
                <a:solidFill>
                  <a:srgbClr val="003B55"/>
                </a:solidFill>
              </a:rPr>
              <a:t> model: diagram podsistema: </a:t>
            </a:r>
            <a:r>
              <a:rPr lang="nn-NO" sz="900" i="1" dirty="0" smtClean="0">
                <a:solidFill>
                  <a:srgbClr val="003B55"/>
                </a:solidFill>
              </a:rPr>
              <a:t>„Prodaja</a:t>
            </a:r>
            <a:r>
              <a:rPr lang="sr-Latn-RS" sz="900" i="1" dirty="0" smtClean="0">
                <a:solidFill>
                  <a:srgbClr val="003B55"/>
                </a:solidFill>
              </a:rPr>
              <a:t>”</a:t>
            </a:r>
            <a:endParaRPr lang="en-US" sz="900" i="1" dirty="0">
              <a:solidFill>
                <a:srgbClr val="003B55"/>
              </a:solidFill>
            </a:endParaRPr>
          </a:p>
        </p:txBody>
      </p:sp>
      <p:pic>
        <p:nvPicPr>
          <p:cNvPr id="4098" name="Picture 2" descr="C:\Users\PC\Downloads\237088025_3124547961165341_1415174684043089075_n.png"/>
          <p:cNvPicPr>
            <a:picLocks noChangeAspect="1" noChangeArrowheads="1"/>
          </p:cNvPicPr>
          <p:nvPr/>
        </p:nvPicPr>
        <p:blipFill>
          <a:blip r:embed="rId2"/>
          <a:srcRect r="2945" b="3490"/>
          <a:stretch>
            <a:fillRect/>
          </a:stretch>
        </p:blipFill>
        <p:spPr bwMode="auto">
          <a:xfrm>
            <a:off x="120770" y="557874"/>
            <a:ext cx="2819107" cy="2944751"/>
          </a:xfrm>
          <a:prstGeom prst="rect">
            <a:avLst/>
          </a:prstGeom>
          <a:noFill/>
          <a:ln w="12700">
            <a:solidFill>
              <a:srgbClr val="003B55"/>
            </a:solidFill>
          </a:ln>
        </p:spPr>
      </p:pic>
      <p:pic>
        <p:nvPicPr>
          <p:cNvPr id="10" name="Picture 9" descr="Diagram&#10;&#10;Description automatically generated"/>
          <p:cNvPicPr>
            <a:picLocks noChangeAspect="1"/>
          </p:cNvPicPr>
          <p:nvPr/>
        </p:nvPicPr>
        <p:blipFill rotWithShape="1">
          <a:blip r:embed="rId3">
            <a:extLst>
              <a:ext uri="{28A0092B-C50C-407E-A947-70E740481C1C}">
                <a14:useLocalDpi xmlns:a14="http://schemas.microsoft.com/office/drawing/2010/main" val="0"/>
              </a:ext>
            </a:extLst>
          </a:blip>
          <a:srcRect r="9635"/>
          <a:stretch/>
        </p:blipFill>
        <p:spPr bwMode="auto">
          <a:xfrm>
            <a:off x="3007321" y="716373"/>
            <a:ext cx="2686113" cy="2772000"/>
          </a:xfrm>
          <a:prstGeom prst="rect">
            <a:avLst/>
          </a:prstGeom>
          <a:ln w="12700">
            <a:solidFill>
              <a:schemeClr val="tx1"/>
            </a:solidFill>
          </a:ln>
          <a:extLst>
            <a:ext uri="{53640926-AAD7-44D8-BBD7-CCE9431645EC}">
              <a14:shadowObscured xmlns:a14="http://schemas.microsoft.com/office/drawing/2010/main"/>
            </a:ext>
          </a:extLst>
        </p:spPr>
      </p:pic>
      <p:pic>
        <p:nvPicPr>
          <p:cNvPr id="11" name="Picture 10" descr="Diagram&#10;&#10;Description automatically generated with medium confidenc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94296" y="729659"/>
            <a:ext cx="2070487" cy="2772000"/>
          </a:xfrm>
          <a:prstGeom prst="rect">
            <a:avLst/>
          </a:prstGeom>
          <a:ln w="12700">
            <a:solidFill>
              <a:schemeClr val="tx1"/>
            </a:solidFill>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27</a:t>
            </a:fld>
            <a:endParaRPr lang="en"/>
          </a:p>
        </p:txBody>
      </p:sp>
      <p:sp>
        <p:nvSpPr>
          <p:cNvPr id="12" name="TextBox 11"/>
          <p:cNvSpPr txBox="1"/>
          <p:nvPr/>
        </p:nvSpPr>
        <p:spPr>
          <a:xfrm>
            <a:off x="874395" y="3962880"/>
            <a:ext cx="16539209" cy="646331"/>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sekvence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funkcioniše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 </a:t>
            </a:r>
            <a:r>
              <a:rPr lang="sr-Latn-RS" sz="1200" dirty="0" err="1" smtClean="0">
                <a:solidFill>
                  <a:srgbClr val="003B55"/>
                </a:solidFill>
                <a:latin typeface="Times New Roman" pitchFamily="18" charset="0"/>
                <a:cs typeface="Times New Roman" pitchFamily="18" charset="0"/>
              </a:rPr>
              <a:t>K</a:t>
            </a:r>
            <a:r>
              <a:rPr lang="en-US" sz="1200" dirty="0" err="1" smtClean="0">
                <a:solidFill>
                  <a:srgbClr val="003B55"/>
                </a:solidFill>
                <a:latin typeface="Times New Roman" pitchFamily="18" charset="0"/>
                <a:cs typeface="Times New Roman" pitchFamily="18" charset="0"/>
              </a:rPr>
              <a:t>orisnik</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prvo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uloguje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bira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mu se</a:t>
            </a:r>
            <a:r>
              <a:rPr lang="sr-Latn-RS" sz="1200" dirty="0" smtClean="0">
                <a:solidFill>
                  <a:srgbClr val="003B55"/>
                </a:solidFill>
                <a:latin typeface="Times New Roman" pitchFamily="18" charset="0"/>
                <a:cs typeface="Times New Roman" pitchFamily="18" charset="0"/>
              </a:rPr>
              <a:t> </a:t>
            </a:r>
          </a:p>
          <a:p>
            <a:r>
              <a:rPr lang="en-US" sz="1200" dirty="0" err="1" smtClean="0">
                <a:solidFill>
                  <a:srgbClr val="003B55"/>
                </a:solidFill>
                <a:latin typeface="Times New Roman" pitchFamily="18" charset="0"/>
                <a:cs typeface="Times New Roman" pitchFamily="18" charset="0"/>
              </a:rPr>
              <a:t>dostavljaju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onda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preuzima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toga se </a:t>
            </a:r>
            <a:r>
              <a:rPr lang="en-US" sz="1200" dirty="0" err="1" smtClean="0">
                <a:solidFill>
                  <a:srgbClr val="003B55"/>
                </a:solidFill>
                <a:latin typeface="Times New Roman" pitchFamily="18" charset="0"/>
                <a:cs typeface="Times New Roman" pitchFamily="18" charset="0"/>
              </a:rPr>
              <a:t>izloguje</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
        <p:nvSpPr>
          <p:cNvPr id="8" name="TextBox 7"/>
          <p:cNvSpPr txBox="1"/>
          <p:nvPr/>
        </p:nvSpPr>
        <p:spPr>
          <a:xfrm>
            <a:off x="793302" y="94313"/>
            <a:ext cx="4088921" cy="307777"/>
          </a:xfrm>
          <a:prstGeom prst="rect">
            <a:avLst/>
          </a:prstGeom>
          <a:noFill/>
        </p:spPr>
        <p:txBody>
          <a:bodyPr wrap="square" rtlCol="0">
            <a:spAutoFit/>
          </a:bodyPr>
          <a:lstStyle/>
          <a:p>
            <a:pPr algn="ctr"/>
            <a:r>
              <a:rPr lang="sr-Latn-RS" b="1" dirty="0" smtClean="0"/>
              <a:t>                     </a:t>
            </a:r>
            <a:r>
              <a:rPr lang="sr-Latn-RS" b="1" dirty="0" smtClean="0">
                <a:solidFill>
                  <a:srgbClr val="003B55"/>
                </a:solidFill>
                <a:latin typeface="Times New Roman" pitchFamily="18" charset="0"/>
                <a:cs typeface="Times New Roman" pitchFamily="18" charset="0"/>
              </a:rPr>
              <a:t>5.4 </a:t>
            </a:r>
            <a:r>
              <a:rPr lang="en-US" b="1" dirty="0" err="1" smtClean="0">
                <a:solidFill>
                  <a:srgbClr val="003B55"/>
                </a:solidFill>
                <a:latin typeface="Times New Roman" pitchFamily="18" charset="0"/>
                <a:cs typeface="Times New Roman" pitchFamily="18" charset="0"/>
              </a:rPr>
              <a:t>Dijagram</a:t>
            </a:r>
            <a:r>
              <a:rPr lang="en-US" b="1" dirty="0" smtClean="0">
                <a:solidFill>
                  <a:srgbClr val="003B55"/>
                </a:solidFill>
                <a:latin typeface="Times New Roman" pitchFamily="18" charset="0"/>
                <a:cs typeface="Times New Roman" pitchFamily="18" charset="0"/>
              </a:rPr>
              <a:t> </a:t>
            </a:r>
            <a:r>
              <a:rPr lang="sr-Latn-RS" b="1" dirty="0" smtClean="0">
                <a:solidFill>
                  <a:srgbClr val="003B55"/>
                </a:solidFill>
                <a:latin typeface="Times New Roman" pitchFamily="18" charset="0"/>
                <a:cs typeface="Times New Roman" pitchFamily="18" charset="0"/>
              </a:rPr>
              <a:t>sekvenci</a:t>
            </a:r>
            <a:endParaRPr lang="en-US" b="1" dirty="0">
              <a:solidFill>
                <a:srgbClr val="003B55"/>
              </a:solidFill>
              <a:latin typeface="Times New Roman" pitchFamily="18" charset="0"/>
              <a:cs typeface="Times New Roman" pitchFamily="18" charset="0"/>
            </a:endParaRPr>
          </a:p>
        </p:txBody>
      </p:sp>
      <p:sp>
        <p:nvSpPr>
          <p:cNvPr id="13" name="TextBox 12"/>
          <p:cNvSpPr txBox="1"/>
          <p:nvPr/>
        </p:nvSpPr>
        <p:spPr>
          <a:xfrm>
            <a:off x="2287298" y="3531461"/>
            <a:ext cx="3191899" cy="230832"/>
          </a:xfrm>
          <a:prstGeom prst="rect">
            <a:avLst/>
          </a:prstGeom>
          <a:noFill/>
        </p:spPr>
        <p:txBody>
          <a:bodyPr wrap="none" rtlCol="0">
            <a:spAutoFit/>
          </a:bodyPr>
          <a:lstStyle/>
          <a:p>
            <a:r>
              <a:rPr lang="sr-Latn-RS" sz="900" i="1" dirty="0" smtClean="0">
                <a:solidFill>
                  <a:srgbClr val="003B55"/>
                </a:solidFill>
              </a:rPr>
              <a:t>Slika 4.2 </a:t>
            </a:r>
            <a:r>
              <a:rPr lang="en-US" sz="900" i="1" dirty="0" smtClean="0">
                <a:solidFill>
                  <a:srgbClr val="003B55"/>
                </a:solidFill>
              </a:rPr>
              <a:t>Sequence</a:t>
            </a:r>
            <a:r>
              <a:rPr lang="sr-Latn-RS" sz="900" i="1" dirty="0" smtClean="0">
                <a:solidFill>
                  <a:srgbClr val="003B55"/>
                </a:solidFill>
              </a:rPr>
              <a:t> model: diagram podsistema: </a:t>
            </a:r>
            <a:r>
              <a:rPr lang="nn-NO" sz="900" i="1" dirty="0" smtClean="0">
                <a:solidFill>
                  <a:srgbClr val="003B55"/>
                </a:solidFill>
              </a:rPr>
              <a:t>„</a:t>
            </a:r>
            <a:r>
              <a:rPr lang="sr-Latn-RS" sz="900" i="1" dirty="0" smtClean="0">
                <a:solidFill>
                  <a:srgbClr val="003B55"/>
                </a:solidFill>
              </a:rPr>
              <a:t>Dostava”</a:t>
            </a:r>
            <a:endParaRPr lang="en-US" sz="900" i="1" dirty="0">
              <a:solidFill>
                <a:srgbClr val="003B55"/>
              </a:solidFill>
            </a:endParaRPr>
          </a:p>
        </p:txBody>
      </p:sp>
      <p:pic>
        <p:nvPicPr>
          <p:cNvPr id="14" name="Picture 13" descr="Diagram&#10;&#10;Description automatically generated"/>
          <p:cNvPicPr>
            <a:picLocks noChangeAspect="1"/>
          </p:cNvPicPr>
          <p:nvPr/>
        </p:nvPicPr>
        <p:blipFill rotWithShape="1">
          <a:blip r:embed="rId2">
            <a:extLst>
              <a:ext uri="{28A0092B-C50C-407E-A947-70E740481C1C}">
                <a14:useLocalDpi xmlns:a14="http://schemas.microsoft.com/office/drawing/2010/main" val="0"/>
              </a:ext>
            </a:extLst>
          </a:blip>
          <a:srcRect l="476" r="15551" b="8950"/>
          <a:stretch/>
        </p:blipFill>
        <p:spPr bwMode="auto">
          <a:xfrm>
            <a:off x="3099187" y="837130"/>
            <a:ext cx="2499357" cy="2527171"/>
          </a:xfrm>
          <a:prstGeom prst="rect">
            <a:avLst/>
          </a:prstGeom>
          <a:ln w="12700">
            <a:solidFill>
              <a:schemeClr val="tx1"/>
            </a:solidFill>
          </a:ln>
          <a:extLst>
            <a:ext uri="{53640926-AAD7-44D8-BBD7-CCE9431645EC}">
              <a14:shadowObscured xmlns:a14="http://schemas.microsoft.com/office/drawing/2010/main"/>
            </a:ext>
          </a:extLst>
        </p:spPr>
      </p:pic>
      <p:pic>
        <p:nvPicPr>
          <p:cNvPr id="15" name="Picture 14" descr="Diagram&#10;&#10;Description automatically generated with medium confiden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4894" y="824555"/>
            <a:ext cx="1911096" cy="2558606"/>
          </a:xfrm>
          <a:prstGeom prst="rect">
            <a:avLst/>
          </a:prstGeom>
          <a:ln w="12700">
            <a:solidFill>
              <a:schemeClr val="tx1"/>
            </a:solidFill>
          </a:ln>
        </p:spPr>
      </p:pic>
      <p:pic>
        <p:nvPicPr>
          <p:cNvPr id="16" name="Picture 15" descr="Chart, box and whisker chart&#10;&#10;Description automatically generated"/>
          <p:cNvPicPr>
            <a:picLocks noChangeAspect="1"/>
          </p:cNvPicPr>
          <p:nvPr/>
        </p:nvPicPr>
        <p:blipFill rotWithShape="1">
          <a:blip r:embed="rId4">
            <a:extLst>
              <a:ext uri="{28A0092B-C50C-407E-A947-70E740481C1C}">
                <a14:useLocalDpi xmlns:a14="http://schemas.microsoft.com/office/drawing/2010/main" val="0"/>
              </a:ext>
            </a:extLst>
          </a:blip>
          <a:srcRect l="2797" t="3262" r="11608" b="2146"/>
          <a:stretch/>
        </p:blipFill>
        <p:spPr bwMode="auto">
          <a:xfrm>
            <a:off x="120770" y="748487"/>
            <a:ext cx="2891353" cy="2603137"/>
          </a:xfrm>
          <a:prstGeom prst="rect">
            <a:avLst/>
          </a:prstGeom>
          <a:ln w="12700">
            <a:solidFill>
              <a:schemeClr val="tx1"/>
            </a:solid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28</a:t>
            </a:fld>
            <a:endParaRPr lang="en" dirty="0"/>
          </a:p>
        </p:txBody>
      </p:sp>
      <p:sp>
        <p:nvSpPr>
          <p:cNvPr id="12" name="TextBox 11"/>
          <p:cNvSpPr txBox="1"/>
          <p:nvPr/>
        </p:nvSpPr>
        <p:spPr>
          <a:xfrm>
            <a:off x="995165" y="4014639"/>
            <a:ext cx="16539209" cy="646331"/>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sekvence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funkcioniše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sr-Latn-RS" sz="1200" dirty="0" smtClean="0">
                <a:solidFill>
                  <a:srgbClr val="003B55"/>
                </a:solidFill>
                <a:latin typeface="Times New Roman" pitchFamily="18" charset="0"/>
                <a:cs typeface="Times New Roman" pitchFamily="18" charset="0"/>
              </a:rPr>
              <a:t>K</a:t>
            </a:r>
            <a:r>
              <a:rPr lang="en-US" sz="1200" dirty="0" err="1" smtClean="0">
                <a:solidFill>
                  <a:srgbClr val="003B55"/>
                </a:solidFill>
                <a:latin typeface="Times New Roman" pitchFamily="18" charset="0"/>
                <a:cs typeface="Times New Roman" pitchFamily="18" charset="0"/>
              </a:rPr>
              <a:t>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prvo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uloguje</a:t>
            </a:r>
            <a:r>
              <a:rPr lang="en-US" sz="1200" dirty="0" smtClean="0">
                <a:solidFill>
                  <a:srgbClr val="003B55"/>
                </a:solidFill>
                <a:latin typeface="Times New Roman" pitchFamily="18" charset="0"/>
                <a:cs typeface="Times New Roman" pitchFamily="18" charset="0"/>
              </a:rPr>
              <a:t>, a </a:t>
            </a:r>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žalbu</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a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odgovara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postavljena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toga se </a:t>
            </a:r>
            <a:r>
              <a:rPr lang="en-US" sz="1200" dirty="0" err="1" smtClean="0">
                <a:solidFill>
                  <a:srgbClr val="003B55"/>
                </a:solidFill>
                <a:latin typeface="Times New Roman" pitchFamily="18" charset="0"/>
                <a:cs typeface="Times New Roman" pitchFamily="18" charset="0"/>
              </a:rPr>
              <a:t>izloguje</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
        <p:nvSpPr>
          <p:cNvPr id="8" name="TextBox 7"/>
          <p:cNvSpPr txBox="1"/>
          <p:nvPr/>
        </p:nvSpPr>
        <p:spPr>
          <a:xfrm>
            <a:off x="793302" y="94313"/>
            <a:ext cx="4088921" cy="307777"/>
          </a:xfrm>
          <a:prstGeom prst="rect">
            <a:avLst/>
          </a:prstGeom>
          <a:noFill/>
        </p:spPr>
        <p:txBody>
          <a:bodyPr wrap="square" rtlCol="0">
            <a:spAutoFit/>
          </a:bodyPr>
          <a:lstStyle/>
          <a:p>
            <a:pPr algn="ctr"/>
            <a:r>
              <a:rPr lang="sr-Latn-RS" b="1" dirty="0" smtClean="0"/>
              <a:t>                     </a:t>
            </a:r>
            <a:r>
              <a:rPr lang="sr-Latn-RS" b="1" dirty="0" smtClean="0">
                <a:solidFill>
                  <a:srgbClr val="003B55"/>
                </a:solidFill>
                <a:latin typeface="Times New Roman" pitchFamily="18" charset="0"/>
                <a:cs typeface="Times New Roman" pitchFamily="18" charset="0"/>
              </a:rPr>
              <a:t>5.4 </a:t>
            </a:r>
            <a:r>
              <a:rPr lang="en-US" b="1" dirty="0" err="1" smtClean="0">
                <a:solidFill>
                  <a:srgbClr val="003B55"/>
                </a:solidFill>
                <a:latin typeface="Times New Roman" pitchFamily="18" charset="0"/>
                <a:cs typeface="Times New Roman" pitchFamily="18" charset="0"/>
              </a:rPr>
              <a:t>Dijagram</a:t>
            </a:r>
            <a:r>
              <a:rPr lang="en-US" b="1" dirty="0" smtClean="0">
                <a:solidFill>
                  <a:srgbClr val="003B55"/>
                </a:solidFill>
                <a:latin typeface="Times New Roman" pitchFamily="18" charset="0"/>
                <a:cs typeface="Times New Roman" pitchFamily="18" charset="0"/>
              </a:rPr>
              <a:t> </a:t>
            </a:r>
            <a:r>
              <a:rPr lang="sr-Latn-RS" b="1" dirty="0" smtClean="0">
                <a:solidFill>
                  <a:srgbClr val="003B55"/>
                </a:solidFill>
                <a:latin typeface="Times New Roman" pitchFamily="18" charset="0"/>
                <a:cs typeface="Times New Roman" pitchFamily="18" charset="0"/>
              </a:rPr>
              <a:t>sekvenci</a:t>
            </a:r>
            <a:endParaRPr lang="en-US" b="1" dirty="0">
              <a:solidFill>
                <a:srgbClr val="003B55"/>
              </a:solidFill>
              <a:latin typeface="Times New Roman" pitchFamily="18" charset="0"/>
              <a:cs typeface="Times New Roman" pitchFamily="18" charset="0"/>
            </a:endParaRPr>
          </a:p>
        </p:txBody>
      </p:sp>
      <p:sp>
        <p:nvSpPr>
          <p:cNvPr id="13" name="TextBox 12"/>
          <p:cNvSpPr txBox="1"/>
          <p:nvPr/>
        </p:nvSpPr>
        <p:spPr>
          <a:xfrm>
            <a:off x="2356310" y="3514208"/>
            <a:ext cx="3191899" cy="230832"/>
          </a:xfrm>
          <a:prstGeom prst="rect">
            <a:avLst/>
          </a:prstGeom>
          <a:noFill/>
        </p:spPr>
        <p:txBody>
          <a:bodyPr wrap="none" rtlCol="0">
            <a:spAutoFit/>
          </a:bodyPr>
          <a:lstStyle/>
          <a:p>
            <a:r>
              <a:rPr lang="sr-Latn-RS" sz="900" i="1" dirty="0" smtClean="0">
                <a:solidFill>
                  <a:srgbClr val="003B55"/>
                </a:solidFill>
              </a:rPr>
              <a:t>Slika 4.3 </a:t>
            </a:r>
            <a:r>
              <a:rPr lang="en-US" sz="900" i="1" dirty="0" smtClean="0">
                <a:solidFill>
                  <a:srgbClr val="003B55"/>
                </a:solidFill>
              </a:rPr>
              <a:t>Sequence</a:t>
            </a:r>
            <a:r>
              <a:rPr lang="sr-Latn-RS" sz="900" i="1" dirty="0" smtClean="0">
                <a:solidFill>
                  <a:srgbClr val="003B55"/>
                </a:solidFill>
              </a:rPr>
              <a:t> model: diagram podsistema: </a:t>
            </a:r>
            <a:r>
              <a:rPr lang="nn-NO" sz="900" i="1" dirty="0" smtClean="0">
                <a:solidFill>
                  <a:srgbClr val="003B55"/>
                </a:solidFill>
              </a:rPr>
              <a:t>„</a:t>
            </a:r>
            <a:r>
              <a:rPr lang="sr-Latn-RS" sz="900" i="1" dirty="0" smtClean="0">
                <a:solidFill>
                  <a:srgbClr val="003B55"/>
                </a:solidFill>
              </a:rPr>
              <a:t>Podrška”</a:t>
            </a:r>
            <a:endParaRPr lang="en-US" sz="900" i="1" dirty="0">
              <a:solidFill>
                <a:srgbClr val="003B55"/>
              </a:solidFill>
            </a:endParaRPr>
          </a:p>
        </p:txBody>
      </p:sp>
      <p:pic>
        <p:nvPicPr>
          <p:cNvPr id="9" name="Picture 8" descr="Diagram&#10;&#10;Description automatically generated with medium confidence"/>
          <p:cNvPicPr>
            <a:picLocks noChangeAspect="1"/>
          </p:cNvPicPr>
          <p:nvPr/>
        </p:nvPicPr>
        <p:blipFill rotWithShape="1">
          <a:blip r:embed="rId2">
            <a:extLst>
              <a:ext uri="{28A0092B-C50C-407E-A947-70E740481C1C}">
                <a14:useLocalDpi xmlns:a14="http://schemas.microsoft.com/office/drawing/2010/main" val="0"/>
              </a:ext>
            </a:extLst>
          </a:blip>
          <a:srcRect l="5126" t="6722" r="6293" b="3486"/>
          <a:stretch/>
        </p:blipFill>
        <p:spPr bwMode="auto">
          <a:xfrm>
            <a:off x="103517" y="596804"/>
            <a:ext cx="3252158" cy="2679557"/>
          </a:xfrm>
          <a:prstGeom prst="rect">
            <a:avLst/>
          </a:prstGeom>
          <a:ln w="12700">
            <a:solidFill>
              <a:schemeClr val="tx1"/>
            </a:solidFill>
          </a:ln>
          <a:extLst>
            <a:ext uri="{53640926-AAD7-44D8-BBD7-CCE9431645EC}">
              <a14:shadowObscured xmlns:a14="http://schemas.microsoft.com/office/drawing/2010/main"/>
            </a:ext>
          </a:extLst>
        </p:spPr>
      </p:pic>
      <p:pic>
        <p:nvPicPr>
          <p:cNvPr id="14" name="Picture 13" descr="Diagram&#10;&#10;Description automatically generated"/>
          <p:cNvPicPr>
            <a:picLocks noChangeAspect="1"/>
          </p:cNvPicPr>
          <p:nvPr/>
        </p:nvPicPr>
        <p:blipFill rotWithShape="1">
          <a:blip r:embed="rId3">
            <a:extLst>
              <a:ext uri="{28A0092B-C50C-407E-A947-70E740481C1C}">
                <a14:useLocalDpi xmlns:a14="http://schemas.microsoft.com/office/drawing/2010/main" val="0"/>
              </a:ext>
            </a:extLst>
          </a:blip>
          <a:srcRect l="794" t="1192" r="12934" b="6719"/>
          <a:stretch/>
        </p:blipFill>
        <p:spPr bwMode="auto">
          <a:xfrm>
            <a:off x="3482783" y="639582"/>
            <a:ext cx="2650599" cy="2638456"/>
          </a:xfrm>
          <a:prstGeom prst="rect">
            <a:avLst/>
          </a:prstGeom>
          <a:ln w="12700">
            <a:solidFill>
              <a:schemeClr val="tx1"/>
            </a:solidFill>
          </a:ln>
          <a:extLst>
            <a:ext uri="{53640926-AAD7-44D8-BBD7-CCE9431645EC}">
              <a14:shadowObscured xmlns:a14="http://schemas.microsoft.com/office/drawing/2010/main"/>
            </a:ext>
          </a:extLst>
        </p:spPr>
      </p:pic>
      <p:pic>
        <p:nvPicPr>
          <p:cNvPr id="15" name="Picture 14" descr="Diagram&#10;&#10;Description automatically generated with medium confidenc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4190" y="622919"/>
            <a:ext cx="1997964" cy="2674906"/>
          </a:xfrm>
          <a:prstGeom prst="rect">
            <a:avLst/>
          </a:prstGeom>
          <a:ln w="12700">
            <a:solidFill>
              <a:schemeClr val="tx1"/>
            </a:solidFill>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29</a:t>
            </a:fld>
            <a:endParaRPr lang="en"/>
          </a:p>
        </p:txBody>
      </p:sp>
      <p:sp>
        <p:nvSpPr>
          <p:cNvPr id="12" name="TextBox 11"/>
          <p:cNvSpPr txBox="1"/>
          <p:nvPr/>
        </p:nvSpPr>
        <p:spPr>
          <a:xfrm>
            <a:off x="1167694" y="4031892"/>
            <a:ext cx="16539209"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sekvence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nabavku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funkcioniše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sr-Latn-RS" sz="1200" dirty="0" err="1" smtClean="0">
                <a:solidFill>
                  <a:srgbClr val="003B55"/>
                </a:solidFill>
                <a:latin typeface="Times New Roman" pitchFamily="18" charset="0"/>
                <a:cs typeface="Times New Roman" pitchFamily="18" charset="0"/>
              </a:rPr>
              <a:t>R</a:t>
            </a:r>
            <a:r>
              <a:rPr lang="en-US" sz="1200" dirty="0" err="1" smtClean="0">
                <a:solidFill>
                  <a:srgbClr val="003B55"/>
                </a:solidFill>
                <a:latin typeface="Times New Roman" pitchFamily="18" charset="0"/>
                <a:cs typeface="Times New Roman" pitchFamily="18" charset="0"/>
              </a:rPr>
              <a:t>adnik</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prvo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uloguje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planira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nove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određuje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potrebne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njihovu</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količinu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Posle</a:t>
            </a:r>
            <a:r>
              <a:rPr lang="en-US" sz="1200" dirty="0" smtClean="0">
                <a:solidFill>
                  <a:srgbClr val="003B55"/>
                </a:solidFill>
                <a:latin typeface="Times New Roman" pitchFamily="18" charset="0"/>
                <a:cs typeface="Times New Roman" pitchFamily="18" charset="0"/>
              </a:rPr>
              <a:t> toga </a:t>
            </a:r>
            <a:r>
              <a:rPr lang="en-US" sz="1200" dirty="0" err="1" smtClean="0">
                <a:solidFill>
                  <a:srgbClr val="003B55"/>
                </a:solidFill>
                <a:latin typeface="Times New Roman" pitchFamily="18" charset="0"/>
                <a:cs typeface="Times New Roman" pitchFamily="18" charset="0"/>
              </a:rPr>
              <a:t>biraju</a:t>
            </a:r>
            <a:r>
              <a:rPr lang="en-US" sz="1200" dirty="0" smtClean="0">
                <a:solidFill>
                  <a:srgbClr val="003B55"/>
                </a:solidFill>
                <a:latin typeface="Times New Roman" pitchFamily="18" charset="0"/>
                <a:cs typeface="Times New Roman" pitchFamily="18" charset="0"/>
              </a:rPr>
              <a:t> se </a:t>
            </a:r>
            <a:r>
              <a:rPr lang="sr-Latn-RS" sz="1200" dirty="0" smtClean="0">
                <a:solidFill>
                  <a:srgbClr val="003B55"/>
                </a:solidFill>
                <a:latin typeface="Times New Roman" pitchFamily="18" charset="0"/>
                <a:cs typeface="Times New Roman" pitchFamily="18" charset="0"/>
              </a:rPr>
              <a:t>dobavljači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kojima</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dogovara</a:t>
            </a:r>
            <a:r>
              <a:rPr lang="en-US" sz="1200" dirty="0" smtClean="0">
                <a:solidFill>
                  <a:srgbClr val="003B55"/>
                </a:solidFill>
                <a:latin typeface="Times New Roman" pitchFamily="18" charset="0"/>
                <a:cs typeface="Times New Roman" pitchFamily="18" charset="0"/>
              </a:rPr>
              <a:t> o </a:t>
            </a:r>
            <a:r>
              <a:rPr lang="en-US" sz="1200" dirty="0" err="1" smtClean="0">
                <a:solidFill>
                  <a:srgbClr val="003B55"/>
                </a:solidFill>
                <a:latin typeface="Times New Roman" pitchFamily="18" charset="0"/>
                <a:cs typeface="Times New Roman" pitchFamily="18" charset="0"/>
              </a:rPr>
              <a:t>nabav</a:t>
            </a:r>
            <a:r>
              <a:rPr lang="sr-Latn-RS" sz="1200" dirty="0">
                <a:solidFill>
                  <a:srgbClr val="003B55"/>
                </a:solidFill>
                <a:latin typeface="Times New Roman" pitchFamily="18" charset="0"/>
                <a:cs typeface="Times New Roman" pitchFamily="18" charset="0"/>
              </a:rPr>
              <a:t>c</a:t>
            </a:r>
            <a:r>
              <a:rPr lang="en-US" sz="1200" dirty="0" smtClean="0">
                <a:solidFill>
                  <a:srgbClr val="003B55"/>
                </a:solidFill>
                <a:latin typeface="Times New Roman" pitchFamily="18" charset="0"/>
                <a:cs typeface="Times New Roman" pitchFamily="18" charset="0"/>
              </a:rPr>
              <a:t>i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i o </a:t>
            </a:r>
            <a:r>
              <a:rPr lang="en-US" sz="1200" dirty="0" err="1" smtClean="0">
                <a:solidFill>
                  <a:srgbClr val="003B55"/>
                </a:solidFill>
                <a:latin typeface="Times New Roman" pitchFamily="18" charset="0"/>
                <a:cs typeface="Times New Roman" pitchFamily="18" charset="0"/>
              </a:rPr>
              <a:t>ceni</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sr-Latn-RS" sz="1200" dirty="0" smtClean="0">
                <a:solidFill>
                  <a:srgbClr val="003B55"/>
                </a:solidFill>
                <a:latin typeface="Times New Roman" pitchFamily="18" charset="0"/>
                <a:cs typeface="Times New Roman" pitchFamily="18" charset="0"/>
              </a:rPr>
              <a:t>Firma vrši </a:t>
            </a:r>
            <a:r>
              <a:rPr lang="en-US" sz="1200" dirty="0" err="1" smtClean="0">
                <a:solidFill>
                  <a:srgbClr val="003B55"/>
                </a:solidFill>
                <a:latin typeface="Times New Roman" pitchFamily="18" charset="0"/>
                <a:cs typeface="Times New Roman" pitchFamily="18" charset="0"/>
              </a:rPr>
              <a:t>plaća</a:t>
            </a:r>
            <a:r>
              <a:rPr lang="sr-Latn-RS" sz="1200" dirty="0" smtClean="0">
                <a:solidFill>
                  <a:srgbClr val="003B55"/>
                </a:solidFill>
                <a:latin typeface="Times New Roman" pitchFamily="18" charset="0"/>
                <a:cs typeface="Times New Roman" pitchFamily="18" charset="0"/>
              </a:rPr>
              <a:t>nje,</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dobavljači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šalju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robu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radnici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preuz</a:t>
            </a:r>
            <a:r>
              <a:rPr lang="sr-Latn-RS" sz="1200" dirty="0" smtClean="0">
                <a:solidFill>
                  <a:srgbClr val="003B55"/>
                </a:solidFill>
                <a:latin typeface="Times New Roman" pitchFamily="18" charset="0"/>
                <a:cs typeface="Times New Roman" pitchFamily="18" charset="0"/>
              </a:rPr>
              <a:t>imaju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toga se</a:t>
            </a:r>
            <a:r>
              <a:rPr lang="sr-Latn-RS" sz="1200" dirty="0" smtClean="0">
                <a:solidFill>
                  <a:srgbClr val="003B55"/>
                </a:solidFill>
                <a:latin typeface="Times New Roman" pitchFamily="18" charset="0"/>
                <a:cs typeface="Times New Roman" pitchFamily="18" charset="0"/>
              </a:rPr>
              <a:t> 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izloguje</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
        <p:nvSpPr>
          <p:cNvPr id="8" name="TextBox 7"/>
          <p:cNvSpPr txBox="1"/>
          <p:nvPr/>
        </p:nvSpPr>
        <p:spPr>
          <a:xfrm>
            <a:off x="793302" y="94313"/>
            <a:ext cx="4088921" cy="307777"/>
          </a:xfrm>
          <a:prstGeom prst="rect">
            <a:avLst/>
          </a:prstGeom>
          <a:noFill/>
        </p:spPr>
        <p:txBody>
          <a:bodyPr wrap="square" rtlCol="0">
            <a:spAutoFit/>
          </a:bodyPr>
          <a:lstStyle/>
          <a:p>
            <a:pPr algn="ctr"/>
            <a:r>
              <a:rPr lang="sr-Latn-RS" b="1" dirty="0" smtClean="0"/>
              <a:t>                     </a:t>
            </a:r>
            <a:r>
              <a:rPr lang="sr-Latn-RS" b="1" dirty="0" smtClean="0">
                <a:solidFill>
                  <a:srgbClr val="003B55"/>
                </a:solidFill>
                <a:latin typeface="Times New Roman" pitchFamily="18" charset="0"/>
                <a:cs typeface="Times New Roman" pitchFamily="18" charset="0"/>
              </a:rPr>
              <a:t>5.4 </a:t>
            </a:r>
            <a:r>
              <a:rPr lang="en-US" b="1" dirty="0" err="1" smtClean="0">
                <a:solidFill>
                  <a:srgbClr val="003B55"/>
                </a:solidFill>
                <a:latin typeface="Times New Roman" pitchFamily="18" charset="0"/>
                <a:cs typeface="Times New Roman" pitchFamily="18" charset="0"/>
              </a:rPr>
              <a:t>Dijagram</a:t>
            </a:r>
            <a:r>
              <a:rPr lang="en-US" b="1" dirty="0" smtClean="0">
                <a:solidFill>
                  <a:srgbClr val="003B55"/>
                </a:solidFill>
                <a:latin typeface="Times New Roman" pitchFamily="18" charset="0"/>
                <a:cs typeface="Times New Roman" pitchFamily="18" charset="0"/>
              </a:rPr>
              <a:t> </a:t>
            </a:r>
            <a:r>
              <a:rPr lang="sr-Latn-RS" b="1" dirty="0" smtClean="0">
                <a:solidFill>
                  <a:srgbClr val="003B55"/>
                </a:solidFill>
                <a:latin typeface="Times New Roman" pitchFamily="18" charset="0"/>
                <a:cs typeface="Times New Roman" pitchFamily="18" charset="0"/>
              </a:rPr>
              <a:t>sekvenci</a:t>
            </a:r>
            <a:endParaRPr lang="en-US" b="1" dirty="0">
              <a:solidFill>
                <a:srgbClr val="003B55"/>
              </a:solidFill>
              <a:latin typeface="Times New Roman" pitchFamily="18" charset="0"/>
              <a:cs typeface="Times New Roman" pitchFamily="18" charset="0"/>
            </a:endParaRPr>
          </a:p>
        </p:txBody>
      </p:sp>
      <p:sp>
        <p:nvSpPr>
          <p:cNvPr id="13" name="TextBox 12"/>
          <p:cNvSpPr txBox="1"/>
          <p:nvPr/>
        </p:nvSpPr>
        <p:spPr>
          <a:xfrm>
            <a:off x="2649608" y="3565966"/>
            <a:ext cx="3223959" cy="230832"/>
          </a:xfrm>
          <a:prstGeom prst="rect">
            <a:avLst/>
          </a:prstGeom>
          <a:noFill/>
        </p:spPr>
        <p:txBody>
          <a:bodyPr wrap="none" rtlCol="0">
            <a:spAutoFit/>
          </a:bodyPr>
          <a:lstStyle/>
          <a:p>
            <a:r>
              <a:rPr lang="sr-Latn-RS" sz="900" i="1" dirty="0" smtClean="0">
                <a:solidFill>
                  <a:srgbClr val="003B55"/>
                </a:solidFill>
              </a:rPr>
              <a:t>Slika 4.4 </a:t>
            </a:r>
            <a:r>
              <a:rPr lang="en-US" sz="900" i="1" dirty="0" smtClean="0">
                <a:solidFill>
                  <a:srgbClr val="003B55"/>
                </a:solidFill>
              </a:rPr>
              <a:t>Sequence</a:t>
            </a:r>
            <a:r>
              <a:rPr lang="sr-Latn-RS" sz="900" i="1" dirty="0" smtClean="0">
                <a:solidFill>
                  <a:srgbClr val="003B55"/>
                </a:solidFill>
              </a:rPr>
              <a:t> model: diagram podsistema: </a:t>
            </a:r>
            <a:r>
              <a:rPr lang="nn-NO" sz="900" i="1" dirty="0" smtClean="0">
                <a:solidFill>
                  <a:srgbClr val="003B55"/>
                </a:solidFill>
              </a:rPr>
              <a:t>„</a:t>
            </a:r>
            <a:r>
              <a:rPr lang="sr-Latn-RS" sz="900" i="1" dirty="0" smtClean="0">
                <a:solidFill>
                  <a:srgbClr val="003B55"/>
                </a:solidFill>
              </a:rPr>
              <a:t>Nabavka”</a:t>
            </a:r>
            <a:endParaRPr lang="en-US" sz="900" i="1" dirty="0">
              <a:solidFill>
                <a:srgbClr val="003B55"/>
              </a:solidFill>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65746" y="444959"/>
            <a:ext cx="2677247" cy="2883190"/>
          </a:xfrm>
          <a:prstGeom prst="rect">
            <a:avLst/>
          </a:prstGeom>
          <a:ln w="12700">
            <a:solidFill>
              <a:schemeClr val="tx1"/>
            </a:solidFill>
          </a:ln>
          <a:extLst>
            <a:ext uri="{53640926-AAD7-44D8-BBD7-CCE9431645EC}">
              <a14:shadowObscured xmlns:a14="http://schemas.microsoft.com/office/drawing/2010/main"/>
            </a:ext>
          </a:extLst>
        </p:spPr>
      </p:pic>
      <p:pic>
        <p:nvPicPr>
          <p:cNvPr id="14" name="Picture 13" descr="Diagram&#10;&#10;Description automatically generated"/>
          <p:cNvPicPr>
            <a:picLocks noChangeAspect="1"/>
          </p:cNvPicPr>
          <p:nvPr/>
        </p:nvPicPr>
        <p:blipFill rotWithShape="1">
          <a:blip r:embed="rId3">
            <a:extLst>
              <a:ext uri="{28A0092B-C50C-407E-A947-70E740481C1C}">
                <a14:useLocalDpi xmlns:a14="http://schemas.microsoft.com/office/drawing/2010/main" val="0"/>
              </a:ext>
            </a:extLst>
          </a:blip>
          <a:srcRect l="1274" t="520" r="15258" b="2722"/>
          <a:stretch/>
        </p:blipFill>
        <p:spPr bwMode="auto">
          <a:xfrm>
            <a:off x="2976192" y="651080"/>
            <a:ext cx="2484329" cy="2685601"/>
          </a:xfrm>
          <a:prstGeom prst="rect">
            <a:avLst/>
          </a:prstGeom>
          <a:ln w="12700">
            <a:solidFill>
              <a:schemeClr val="tx1"/>
            </a:solidFill>
          </a:ln>
          <a:extLst>
            <a:ext uri="{53640926-AAD7-44D8-BBD7-CCE9431645EC}">
              <a14:shadowObscured xmlns:a14="http://schemas.microsoft.com/office/drawing/2010/main"/>
            </a:ext>
          </a:extLst>
        </p:spPr>
      </p:pic>
      <p:pic>
        <p:nvPicPr>
          <p:cNvPr id="15" name="Picture 14" descr="Diagram&#10;&#10;Description automatically generated with medium confidence"/>
          <p:cNvPicPr>
            <a:picLocks noChangeAspect="1"/>
          </p:cNvPicPr>
          <p:nvPr/>
        </p:nvPicPr>
        <p:blipFill>
          <a:blip r:embed="rId4">
            <a:extLst>
              <a:ext uri="{28A0092B-C50C-407E-A947-70E740481C1C}">
                <a14:useLocalDpi xmlns:a14="http://schemas.microsoft.com/office/drawing/2010/main" val="0"/>
              </a:ext>
            </a:extLst>
          </a:blip>
          <a:srcRect b="5331"/>
          <a:stretch>
            <a:fillRect/>
          </a:stretch>
        </p:blipFill>
        <p:spPr>
          <a:xfrm>
            <a:off x="5601314" y="652886"/>
            <a:ext cx="2084832" cy="2642405"/>
          </a:xfrm>
          <a:prstGeom prst="rect">
            <a:avLst/>
          </a:prstGeom>
          <a:ln w="12700">
            <a:solidFill>
              <a:schemeClr val="tx1"/>
            </a:solid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49"/>
        <p:cNvGrpSpPr/>
        <p:nvPr/>
      </p:nvGrpSpPr>
      <p:grpSpPr>
        <a:xfrm>
          <a:off x="0" y="0"/>
          <a:ext cx="0" cy="0"/>
          <a:chOff x="0" y="0"/>
          <a:chExt cx="0" cy="0"/>
        </a:xfrm>
      </p:grpSpPr>
      <p:sp>
        <p:nvSpPr>
          <p:cNvPr id="3851" name="Google Shape;3851;p15"/>
          <p:cNvSpPr txBox="1">
            <a:spLocks noGrp="1"/>
          </p:cNvSpPr>
          <p:nvPr>
            <p:ph type="subTitle" idx="4294967295"/>
          </p:nvPr>
        </p:nvSpPr>
        <p:spPr>
          <a:xfrm>
            <a:off x="672860" y="543465"/>
            <a:ext cx="6843991" cy="4099704"/>
          </a:xfrm>
          <a:prstGeom prst="rect">
            <a:avLst/>
          </a:prstGeom>
        </p:spPr>
        <p:txBody>
          <a:bodyPr spcFirstLastPara="1" wrap="square" lIns="91425" tIns="91425" rIns="91425" bIns="91425" anchor="t" anchorCtr="0">
            <a:noAutofit/>
          </a:bodyPr>
          <a:lstStyle/>
          <a:p>
            <a:pPr marL="800100" indent="-342900">
              <a:buClr>
                <a:srgbClr val="003B55"/>
              </a:buClr>
              <a:buSzPct val="120000"/>
              <a:buNone/>
            </a:pPr>
            <a:r>
              <a:rPr lang="sr-Latn-RS" sz="1400" b="1" dirty="0" smtClean="0">
                <a:solidFill>
                  <a:srgbClr val="003B55"/>
                </a:solidFill>
                <a:latin typeface="Times New Roman" pitchFamily="18" charset="0"/>
                <a:cs typeface="Times New Roman" pitchFamily="18" charset="0"/>
              </a:rPr>
              <a:t>2. Predmetni cilj</a:t>
            </a:r>
          </a:p>
          <a:p>
            <a:pPr indent="0">
              <a:buNone/>
            </a:pPr>
            <a:endParaRPr lang="en-US" sz="1400" b="1" dirty="0" smtClean="0">
              <a:solidFill>
                <a:srgbClr val="003B55"/>
              </a:solidFill>
              <a:latin typeface="Times New Roman" pitchFamily="18" charset="0"/>
              <a:cs typeface="Times New Roman" pitchFamily="18" charset="0"/>
            </a:endParaRPr>
          </a:p>
          <a:p>
            <a:pPr indent="0">
              <a:spcBef>
                <a:spcPts val="0"/>
              </a:spcBef>
              <a:buNone/>
            </a:pPr>
            <a:r>
              <a:rPr lang="sr-Latn-RS" sz="1400" dirty="0" smtClean="0">
                <a:latin typeface="Times New Roman" pitchFamily="18" charset="0"/>
                <a:cs typeface="Times New Roman" pitchFamily="18" charset="0"/>
              </a:rPr>
              <a:t>Predmetni cilj predmeta Metodologija razvoja softvera je sticanje znanja o životnom ciklusu softverskog proizvoda i različitim metodologijama, standardima i alatima koji podržavaju životni ciklus softverskog proizvoda u celini ili u nekoj od njegovih faza.</a:t>
            </a:r>
            <a:endParaRPr lang="en-US" sz="1400" dirty="0" smtClean="0">
              <a:latin typeface="Times New Roman" pitchFamily="18" charset="0"/>
              <a:cs typeface="Times New Roman" pitchFamily="18" charset="0"/>
            </a:endParaRPr>
          </a:p>
          <a:p>
            <a:pPr indent="0">
              <a:spcBef>
                <a:spcPts val="0"/>
              </a:spcBef>
              <a:buNone/>
            </a:pPr>
            <a:r>
              <a:rPr lang="sr-Latn-RS" sz="1400" dirty="0" smtClean="0">
                <a:latin typeface="Times New Roman" pitchFamily="18" charset="0"/>
                <a:cs typeface="Times New Roman" pitchFamily="18" charset="0"/>
              </a:rPr>
              <a:t>Na predavanjima student se upoznaje sa samim pojmom metodologija razvoja softvera, istorijskim razvojem, životnim ciklusom softverskog proizvoda, modelima razvoja softvera, agilnim metodologijama.</a:t>
            </a:r>
          </a:p>
          <a:p>
            <a:pPr indent="0">
              <a:spcBef>
                <a:spcPts val="0"/>
              </a:spcBef>
              <a:buNone/>
            </a:pPr>
            <a:r>
              <a:rPr lang="sr-Latn-RS" sz="1400" dirty="0" smtClean="0">
                <a:latin typeface="Times New Roman" pitchFamily="18" charset="0"/>
                <a:cs typeface="Times New Roman" pitchFamily="18" charset="0"/>
              </a:rPr>
              <a:t>Na vežbama student savladava koncepte metodologije razvoja softvera uz pomoć različitih programa i alata.</a:t>
            </a:r>
            <a:endParaRPr lang="en-US" sz="1400" dirty="0" smtClean="0">
              <a:latin typeface="Times New Roman" pitchFamily="18" charset="0"/>
              <a:cs typeface="Times New Roman" pitchFamily="18" charset="0"/>
            </a:endParaRPr>
          </a:p>
          <a:p>
            <a:pPr marL="0" indent="0">
              <a:buNone/>
            </a:pPr>
            <a:endParaRPr b="1"/>
          </a:p>
        </p:txBody>
      </p:sp>
      <p:sp>
        <p:nvSpPr>
          <p:cNvPr id="3853" name="Google Shape;3853;p1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3</a:t>
            </a:fld>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30</a:t>
            </a:fld>
            <a:endParaRPr lang="en"/>
          </a:p>
        </p:txBody>
      </p:sp>
      <p:sp>
        <p:nvSpPr>
          <p:cNvPr id="12" name="TextBox 11"/>
          <p:cNvSpPr txBox="1"/>
          <p:nvPr/>
        </p:nvSpPr>
        <p:spPr>
          <a:xfrm>
            <a:off x="874395" y="3911122"/>
            <a:ext cx="16539209" cy="1015663"/>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sekvence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glavnog</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počinje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registracijom</a:t>
            </a:r>
            <a:r>
              <a:rPr lang="en-US" sz="1200" dirty="0" smtClean="0">
                <a:solidFill>
                  <a:srgbClr val="003B55"/>
                </a:solidFill>
                <a:latin typeface="Times New Roman" pitchFamily="18" charset="0"/>
                <a:cs typeface="Times New Roman" pitchFamily="18" charset="0"/>
              </a:rPr>
              <a:t>.</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 U </a:t>
            </a:r>
            <a:r>
              <a:rPr lang="en-US" sz="1200" dirty="0" err="1" smtClean="0">
                <a:solidFill>
                  <a:srgbClr val="003B55"/>
                </a:solidFill>
                <a:latin typeface="Times New Roman" pitchFamily="18" charset="0"/>
                <a:cs typeface="Times New Roman" pitchFamily="18" charset="0"/>
              </a:rPr>
              <a:t>ponudi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dobija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opciju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pregleda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usluge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ponuđene</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odabere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poručivanje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opciju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pretplate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čega</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prelazi</a:t>
            </a:r>
            <a:r>
              <a:rPr lang="en-US" sz="1200" dirty="0" smtClean="0">
                <a:solidFill>
                  <a:srgbClr val="003B55"/>
                </a:solidFill>
                <a:latin typeface="Times New Roman" pitchFamily="18" charset="0"/>
                <a:cs typeface="Times New Roman" pitchFamily="18" charset="0"/>
              </a:rPr>
              <a:t> u </a:t>
            </a:r>
            <a:r>
              <a:rPr lang="en-US" sz="1200" dirty="0" err="1" smtClean="0">
                <a:solidFill>
                  <a:srgbClr val="003B55"/>
                </a:solidFill>
                <a:latin typeface="Times New Roman" pitchFamily="18" charset="0"/>
                <a:cs typeface="Times New Roman" pitchFamily="18" charset="0"/>
              </a:rPr>
              <a:t>određeni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u </a:t>
            </a:r>
            <a:r>
              <a:rPr lang="en-US" sz="1200" dirty="0" err="1" smtClean="0">
                <a:solidFill>
                  <a:srgbClr val="003B55"/>
                </a:solidFill>
                <a:latin typeface="Times New Roman" pitchFamily="18" charset="0"/>
                <a:cs typeface="Times New Roman" pitchFamily="18" charset="0"/>
              </a:rPr>
              <a:t>zavisnosti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izbora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pregleda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zaduženja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odabere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nabavku</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pa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to </a:t>
            </a:r>
            <a:r>
              <a:rPr lang="en-US" sz="1200" dirty="0" err="1" smtClean="0">
                <a:solidFill>
                  <a:srgbClr val="003B55"/>
                </a:solidFill>
                <a:latin typeface="Times New Roman" pitchFamily="18" charset="0"/>
                <a:cs typeface="Times New Roman" pitchFamily="18" charset="0"/>
              </a:rPr>
              <a:t>zaduženje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izvrši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svega</a:t>
            </a:r>
            <a:r>
              <a:rPr lang="en-US" sz="1200" dirty="0" smtClean="0">
                <a:solidFill>
                  <a:srgbClr val="003B55"/>
                </a:solidFill>
                <a:latin typeface="Times New Roman" pitchFamily="18" charset="0"/>
                <a:cs typeface="Times New Roman" pitchFamily="18" charset="0"/>
              </a:rPr>
              <a:t> toga se </a:t>
            </a:r>
            <a:r>
              <a:rPr lang="en-US" sz="1200" dirty="0" err="1" smtClean="0">
                <a:solidFill>
                  <a:srgbClr val="003B55"/>
                </a:solidFill>
                <a:latin typeface="Times New Roman" pitchFamily="18" charset="0"/>
                <a:cs typeface="Times New Roman" pitchFamily="18" charset="0"/>
              </a:rPr>
              <a:t>izloguju</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
        <p:nvSpPr>
          <p:cNvPr id="8" name="TextBox 7"/>
          <p:cNvSpPr txBox="1"/>
          <p:nvPr/>
        </p:nvSpPr>
        <p:spPr>
          <a:xfrm>
            <a:off x="793302" y="94313"/>
            <a:ext cx="4088921" cy="307777"/>
          </a:xfrm>
          <a:prstGeom prst="rect">
            <a:avLst/>
          </a:prstGeom>
          <a:noFill/>
        </p:spPr>
        <p:txBody>
          <a:bodyPr wrap="square" rtlCol="0">
            <a:spAutoFit/>
          </a:bodyPr>
          <a:lstStyle/>
          <a:p>
            <a:pPr algn="ctr"/>
            <a:r>
              <a:rPr lang="sr-Latn-RS" b="1" dirty="0" smtClean="0"/>
              <a:t>                     </a:t>
            </a:r>
            <a:r>
              <a:rPr lang="sr-Latn-RS" b="1" dirty="0" smtClean="0">
                <a:solidFill>
                  <a:srgbClr val="003B55"/>
                </a:solidFill>
                <a:latin typeface="Times New Roman" pitchFamily="18" charset="0"/>
                <a:cs typeface="Times New Roman" pitchFamily="18" charset="0"/>
              </a:rPr>
              <a:t>5.4 </a:t>
            </a:r>
            <a:r>
              <a:rPr lang="en-US" b="1" dirty="0" err="1" smtClean="0">
                <a:solidFill>
                  <a:srgbClr val="003B55"/>
                </a:solidFill>
                <a:latin typeface="Times New Roman" pitchFamily="18" charset="0"/>
                <a:cs typeface="Times New Roman" pitchFamily="18" charset="0"/>
              </a:rPr>
              <a:t>Dijagram</a:t>
            </a:r>
            <a:r>
              <a:rPr lang="en-US" b="1" dirty="0" smtClean="0">
                <a:solidFill>
                  <a:srgbClr val="003B55"/>
                </a:solidFill>
                <a:latin typeface="Times New Roman" pitchFamily="18" charset="0"/>
                <a:cs typeface="Times New Roman" pitchFamily="18" charset="0"/>
              </a:rPr>
              <a:t> </a:t>
            </a:r>
            <a:r>
              <a:rPr lang="sr-Latn-RS" b="1" dirty="0" smtClean="0">
                <a:solidFill>
                  <a:srgbClr val="003B55"/>
                </a:solidFill>
                <a:latin typeface="Times New Roman" pitchFamily="18" charset="0"/>
                <a:cs typeface="Times New Roman" pitchFamily="18" charset="0"/>
              </a:rPr>
              <a:t>sekvenci</a:t>
            </a:r>
            <a:endParaRPr lang="en-US" b="1" dirty="0">
              <a:solidFill>
                <a:srgbClr val="003B55"/>
              </a:solidFill>
              <a:latin typeface="Times New Roman" pitchFamily="18" charset="0"/>
              <a:cs typeface="Times New Roman" pitchFamily="18" charset="0"/>
            </a:endParaRPr>
          </a:p>
        </p:txBody>
      </p:sp>
      <p:sp>
        <p:nvSpPr>
          <p:cNvPr id="13" name="TextBox 12"/>
          <p:cNvSpPr txBox="1"/>
          <p:nvPr/>
        </p:nvSpPr>
        <p:spPr>
          <a:xfrm>
            <a:off x="2373563" y="3514207"/>
            <a:ext cx="3845925" cy="230832"/>
          </a:xfrm>
          <a:prstGeom prst="rect">
            <a:avLst/>
          </a:prstGeom>
          <a:noFill/>
        </p:spPr>
        <p:txBody>
          <a:bodyPr wrap="none" rtlCol="0">
            <a:spAutoFit/>
          </a:bodyPr>
          <a:lstStyle/>
          <a:p>
            <a:r>
              <a:rPr lang="sr-Latn-RS" sz="900" i="1" dirty="0" smtClean="0">
                <a:solidFill>
                  <a:srgbClr val="003B55"/>
                </a:solidFill>
              </a:rPr>
              <a:t>Slika 4.5 </a:t>
            </a:r>
            <a:r>
              <a:rPr lang="en-US" sz="900" i="1" dirty="0" smtClean="0">
                <a:solidFill>
                  <a:srgbClr val="003B55"/>
                </a:solidFill>
              </a:rPr>
              <a:t>Sequence</a:t>
            </a:r>
            <a:r>
              <a:rPr lang="sr-Latn-RS" sz="900" i="1" dirty="0" smtClean="0">
                <a:solidFill>
                  <a:srgbClr val="003B55"/>
                </a:solidFill>
              </a:rPr>
              <a:t> model: </a:t>
            </a:r>
            <a:r>
              <a:rPr lang="nn-NO" sz="900" i="1" dirty="0" smtClean="0">
                <a:solidFill>
                  <a:srgbClr val="003B55"/>
                </a:solidFill>
              </a:rPr>
              <a:t>glavnog sistema</a:t>
            </a:r>
            <a:r>
              <a:rPr lang="sr-Latn-RS" sz="900" i="1" dirty="0" smtClean="0">
                <a:solidFill>
                  <a:srgbClr val="003B55"/>
                </a:solidFill>
              </a:rPr>
              <a:t>:</a:t>
            </a:r>
            <a:r>
              <a:rPr lang="nn-NO" sz="900" i="1" dirty="0" smtClean="0">
                <a:solidFill>
                  <a:srgbClr val="003B55"/>
                </a:solidFill>
              </a:rPr>
              <a:t> „Online prodaja namirnica“</a:t>
            </a:r>
            <a:endParaRPr lang="en-US" sz="900" i="1" dirty="0">
              <a:solidFill>
                <a:srgbClr val="003B55"/>
              </a:solidFill>
            </a:endParaRPr>
          </a:p>
        </p:txBody>
      </p:sp>
      <p:pic>
        <p:nvPicPr>
          <p:cNvPr id="9" name="Picture 8" descr="Diagram&#10;&#10;Description automatically generated with low confidence"/>
          <p:cNvPicPr>
            <a:picLocks noChangeAspect="1"/>
          </p:cNvPicPr>
          <p:nvPr/>
        </p:nvPicPr>
        <p:blipFill rotWithShape="1">
          <a:blip r:embed="rId2">
            <a:extLst>
              <a:ext uri="{28A0092B-C50C-407E-A947-70E740481C1C}">
                <a14:useLocalDpi xmlns:a14="http://schemas.microsoft.com/office/drawing/2010/main" val="0"/>
              </a:ext>
            </a:extLst>
          </a:blip>
          <a:srcRect l="4957" t="9535" r="5944" b="12172"/>
          <a:stretch/>
        </p:blipFill>
        <p:spPr bwMode="auto">
          <a:xfrm>
            <a:off x="0" y="658920"/>
            <a:ext cx="3491250" cy="2543200"/>
          </a:xfrm>
          <a:prstGeom prst="rect">
            <a:avLst/>
          </a:prstGeom>
          <a:ln w="12700">
            <a:solidFill>
              <a:schemeClr val="tx1"/>
            </a:solidFill>
          </a:ln>
          <a:extLst>
            <a:ext uri="{53640926-AAD7-44D8-BBD7-CCE9431645EC}">
              <a14:shadowObscured xmlns:a14="http://schemas.microsoft.com/office/drawing/2010/main"/>
            </a:ext>
          </a:extLst>
        </p:spPr>
      </p:pic>
      <p:pic>
        <p:nvPicPr>
          <p:cNvPr id="14" name="Picture 13" descr="Diagram&#10;&#10;Description automatically generated"/>
          <p:cNvPicPr>
            <a:picLocks noChangeAspect="1"/>
          </p:cNvPicPr>
          <p:nvPr/>
        </p:nvPicPr>
        <p:blipFill rotWithShape="1">
          <a:blip r:embed="rId3">
            <a:extLst>
              <a:ext uri="{28A0092B-C50C-407E-A947-70E740481C1C}">
                <a14:useLocalDpi xmlns:a14="http://schemas.microsoft.com/office/drawing/2010/main" val="0"/>
              </a:ext>
            </a:extLst>
          </a:blip>
          <a:srcRect r="16031" b="2298"/>
          <a:stretch/>
        </p:blipFill>
        <p:spPr bwMode="auto">
          <a:xfrm>
            <a:off x="3553366" y="674741"/>
            <a:ext cx="2378299" cy="2580586"/>
          </a:xfrm>
          <a:prstGeom prst="rect">
            <a:avLst/>
          </a:prstGeom>
          <a:ln w="12700">
            <a:solidFill>
              <a:schemeClr val="tx1"/>
            </a:solidFill>
          </a:ln>
          <a:extLst>
            <a:ext uri="{53640926-AAD7-44D8-BBD7-CCE9431645EC}">
              <a14:shadowObscured xmlns:a14="http://schemas.microsoft.com/office/drawing/2010/main"/>
            </a:ext>
          </a:extLst>
        </p:spPr>
      </p:pic>
      <p:pic>
        <p:nvPicPr>
          <p:cNvPr id="15" name="Picture 14" descr="Diagram&#10;&#10;Description automatically generated with medium confidence"/>
          <p:cNvPicPr>
            <a:picLocks noChangeAspect="1"/>
          </p:cNvPicPr>
          <p:nvPr/>
        </p:nvPicPr>
        <p:blipFill>
          <a:blip r:embed="rId4">
            <a:extLst>
              <a:ext uri="{28A0092B-C50C-407E-A947-70E740481C1C}">
                <a14:useLocalDpi xmlns:a14="http://schemas.microsoft.com/office/drawing/2010/main" val="0"/>
              </a:ext>
            </a:extLst>
          </a:blip>
          <a:srcRect b="2921"/>
          <a:stretch>
            <a:fillRect/>
          </a:stretch>
        </p:blipFill>
        <p:spPr>
          <a:xfrm>
            <a:off x="6004992" y="656225"/>
            <a:ext cx="2026920" cy="2634406"/>
          </a:xfrm>
          <a:prstGeom prst="rect">
            <a:avLst/>
          </a:prstGeom>
          <a:ln w="12700">
            <a:solidFill>
              <a:schemeClr val="tx1"/>
            </a:solidFill>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1" dirty="0" smtClean="0">
                <a:latin typeface="Times New Roman" pitchFamily="18" charset="0"/>
                <a:cs typeface="Times New Roman" pitchFamily="18" charset="0"/>
              </a:rPr>
              <a:t>5.5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Dijagram</a:t>
            </a:r>
            <a:r>
              <a:rPr lang="en-U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klasa</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3872" name="Google Shape;3872;p18"/>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32</a:t>
            </a:fld>
            <a:endParaRPr/>
          </a:p>
        </p:txBody>
      </p:sp>
      <p:sp>
        <p:nvSpPr>
          <p:cNvPr id="7" name="TextBox 6"/>
          <p:cNvSpPr txBox="1"/>
          <p:nvPr/>
        </p:nvSpPr>
        <p:spPr>
          <a:xfrm>
            <a:off x="2288257" y="3347430"/>
            <a:ext cx="2938625" cy="230832"/>
          </a:xfrm>
          <a:prstGeom prst="rect">
            <a:avLst/>
          </a:prstGeom>
          <a:noFill/>
        </p:spPr>
        <p:txBody>
          <a:bodyPr wrap="none" rtlCol="0">
            <a:spAutoFit/>
          </a:bodyPr>
          <a:lstStyle/>
          <a:p>
            <a:r>
              <a:rPr lang="sr-Latn-RS" sz="900" i="1" dirty="0" smtClean="0">
                <a:solidFill>
                  <a:srgbClr val="003B55"/>
                </a:solidFill>
              </a:rPr>
              <a:t>Slika 5.1 Class model: diagram podsistema: </a:t>
            </a:r>
            <a:r>
              <a:rPr lang="nn-NO" sz="900" i="1" dirty="0" smtClean="0">
                <a:solidFill>
                  <a:srgbClr val="003B55"/>
                </a:solidFill>
              </a:rPr>
              <a:t>„</a:t>
            </a:r>
            <a:r>
              <a:rPr lang="sr-Latn-RS" sz="900" i="1" dirty="0" smtClean="0">
                <a:solidFill>
                  <a:srgbClr val="003B55"/>
                </a:solidFill>
              </a:rPr>
              <a:t>Prodaja”</a:t>
            </a:r>
            <a:endParaRPr lang="en-US" sz="900" i="1" dirty="0">
              <a:solidFill>
                <a:srgbClr val="003B55"/>
              </a:solidFill>
            </a:endParaRPr>
          </a:p>
        </p:txBody>
      </p:sp>
      <p:sp>
        <p:nvSpPr>
          <p:cNvPr id="8" name="Rectangle 7"/>
          <p:cNvSpPr/>
          <p:nvPr/>
        </p:nvSpPr>
        <p:spPr>
          <a:xfrm>
            <a:off x="2932882" y="148795"/>
            <a:ext cx="1680268" cy="307777"/>
          </a:xfrm>
          <a:prstGeom prst="rect">
            <a:avLst/>
          </a:prstGeom>
        </p:spPr>
        <p:txBody>
          <a:bodyPr wrap="none">
            <a:spAutoFit/>
          </a:bodyPr>
          <a:lstStyle/>
          <a:p>
            <a:r>
              <a:rPr lang="sr-Latn-RS" b="1" dirty="0" smtClean="0">
                <a:solidFill>
                  <a:srgbClr val="003B55"/>
                </a:solidFill>
                <a:latin typeface="Times New Roman" pitchFamily="18" charset="0"/>
                <a:cs typeface="Times New Roman" pitchFamily="18" charset="0"/>
              </a:rPr>
              <a:t>5.5  </a:t>
            </a:r>
            <a:r>
              <a:rPr lang="en-US" b="1" dirty="0" err="1" smtClean="0">
                <a:solidFill>
                  <a:srgbClr val="003B55"/>
                </a:solidFill>
                <a:latin typeface="Times New Roman" pitchFamily="18" charset="0"/>
                <a:cs typeface="Times New Roman" pitchFamily="18" charset="0"/>
              </a:rPr>
              <a:t>Dijagram</a:t>
            </a:r>
            <a:r>
              <a:rPr lang="en-US" b="1" dirty="0" smtClean="0">
                <a:solidFill>
                  <a:srgbClr val="003B55"/>
                </a:solidFill>
                <a:latin typeface="Times New Roman" pitchFamily="18" charset="0"/>
                <a:cs typeface="Times New Roman" pitchFamily="18" charset="0"/>
              </a:rPr>
              <a:t> </a:t>
            </a:r>
            <a:r>
              <a:rPr lang="en-US" b="1" dirty="0" err="1" smtClean="0">
                <a:solidFill>
                  <a:srgbClr val="003B55"/>
                </a:solidFill>
                <a:latin typeface="Times New Roman" pitchFamily="18" charset="0"/>
                <a:cs typeface="Times New Roman" pitchFamily="18" charset="0"/>
              </a:rPr>
              <a:t>klasa</a:t>
            </a:r>
            <a:endParaRPr lang="en-US" b="1" dirty="0">
              <a:solidFill>
                <a:srgbClr val="003B55"/>
              </a:solidFill>
              <a:latin typeface="Times New Roman" pitchFamily="18" charset="0"/>
              <a:cs typeface="Times New Roman" pitchFamily="18" charset="0"/>
            </a:endParaRPr>
          </a:p>
        </p:txBody>
      </p:sp>
      <p:sp>
        <p:nvSpPr>
          <p:cNvPr id="10" name="TextBox 9"/>
          <p:cNvSpPr txBox="1"/>
          <p:nvPr/>
        </p:nvSpPr>
        <p:spPr>
          <a:xfrm>
            <a:off x="618066" y="3624526"/>
            <a:ext cx="6976534" cy="1384995"/>
          </a:xfrm>
          <a:prstGeom prst="rect">
            <a:avLst/>
          </a:prstGeom>
          <a:noFill/>
        </p:spPr>
        <p:txBody>
          <a:bodyPr wrap="square" rtlCol="0">
            <a:spAutoFit/>
          </a:bodyPr>
          <a:lstStyle/>
          <a:p>
            <a:r>
              <a:rPr lang="vi-VN" sz="1200" dirty="0" smtClean="0">
                <a:solidFill>
                  <a:srgbClr val="003B55"/>
                </a:solidFill>
                <a:latin typeface="Times New Roman" pitchFamily="18" charset="0"/>
                <a:cs typeface="Times New Roman" pitchFamily="18" charset="0"/>
              </a:rPr>
              <a:t>Dijagram klase za prodaju namirnica funkcioniše na sledeći način: korisnik se prvo mora ulogovati na sistem. Ukoliko nalog korisnika ne postoji, mora se registrovati i na taj način kreirati svoj nalog. Nakon uspešnog ulogovanja (ili registrovanja) može pretražiti recept po sopstvenoj želji. Sistem će proveriti da li recept već postoji u bazi podataka, a onda ga korisnik može izabrati. Nakon odabira recepta, korisniku se nudi opcija da izmeni određene sastojke koje treba dostaviti. Nakon toga ide sam proces poručivanja, pa plaćanja. Postoje dva načina plaćanja od kojih korisnik može da odabere jedan, a to su plaćanje online i plaćanje pouzećem. Ukoliko je izabrano plaćanje online potrebno je uneti broj kartice sa kojeg se plaća.</a:t>
            </a:r>
            <a:endParaRPr lang="en-US" sz="1200" dirty="0">
              <a:solidFill>
                <a:srgbClr val="003B55"/>
              </a:solidFill>
              <a:latin typeface="Times New Roman" pitchFamily="18" charset="0"/>
              <a:cs typeface="Times New Roman" pitchFamily="18" charset="0"/>
            </a:endParaRPr>
          </a:p>
        </p:txBody>
      </p:sp>
      <p:pic>
        <p:nvPicPr>
          <p:cNvPr id="5123" name="Picture 3" descr="C:\Users\PC\Downloads\237892717_358908092563979_7948979818561727729_n.png"/>
          <p:cNvPicPr>
            <a:picLocks noChangeAspect="1" noChangeArrowheads="1"/>
          </p:cNvPicPr>
          <p:nvPr/>
        </p:nvPicPr>
        <p:blipFill>
          <a:blip r:embed="rId3"/>
          <a:srcRect/>
          <a:stretch>
            <a:fillRect/>
          </a:stretch>
        </p:blipFill>
        <p:spPr bwMode="auto">
          <a:xfrm>
            <a:off x="779777" y="564072"/>
            <a:ext cx="6310217" cy="2720340"/>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96"/>
        <p:cNvGrpSpPr/>
        <p:nvPr/>
      </p:nvGrpSpPr>
      <p:grpSpPr>
        <a:xfrm>
          <a:off x="0" y="0"/>
          <a:ext cx="0" cy="0"/>
          <a:chOff x="0" y="0"/>
          <a:chExt cx="0" cy="0"/>
        </a:xfrm>
      </p:grpSpPr>
      <p:sp>
        <p:nvSpPr>
          <p:cNvPr id="3900" name="Google Shape;3900;p2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33</a:t>
            </a:fld>
            <a:endParaRPr/>
          </a:p>
        </p:txBody>
      </p:sp>
      <p:sp>
        <p:nvSpPr>
          <p:cNvPr id="9" name="TextBox 8"/>
          <p:cNvSpPr txBox="1"/>
          <p:nvPr/>
        </p:nvSpPr>
        <p:spPr>
          <a:xfrm>
            <a:off x="2322124" y="3432096"/>
            <a:ext cx="2964273" cy="230832"/>
          </a:xfrm>
          <a:prstGeom prst="rect">
            <a:avLst/>
          </a:prstGeom>
          <a:noFill/>
        </p:spPr>
        <p:txBody>
          <a:bodyPr wrap="none" rtlCol="0">
            <a:spAutoFit/>
          </a:bodyPr>
          <a:lstStyle/>
          <a:p>
            <a:r>
              <a:rPr lang="sr-Latn-RS" sz="900" i="1" dirty="0" smtClean="0">
                <a:solidFill>
                  <a:srgbClr val="003B55"/>
                </a:solidFill>
              </a:rPr>
              <a:t>Slika 5.</a:t>
            </a:r>
            <a:r>
              <a:rPr lang="en-US" sz="900" i="1" dirty="0" smtClean="0">
                <a:solidFill>
                  <a:srgbClr val="003B55"/>
                </a:solidFill>
              </a:rPr>
              <a:t>2</a:t>
            </a:r>
            <a:r>
              <a:rPr lang="sr-Latn-RS" sz="900" i="1" dirty="0" smtClean="0">
                <a:solidFill>
                  <a:srgbClr val="003B55"/>
                </a:solidFill>
              </a:rPr>
              <a:t> Class model: diagram podsistema: </a:t>
            </a:r>
            <a:r>
              <a:rPr lang="nn-NO" sz="900" i="1" dirty="0" smtClean="0">
                <a:solidFill>
                  <a:srgbClr val="003B55"/>
                </a:solidFill>
              </a:rPr>
              <a:t>„</a:t>
            </a:r>
            <a:r>
              <a:rPr lang="en-US" sz="900" i="1" dirty="0" err="1" smtClean="0">
                <a:solidFill>
                  <a:srgbClr val="003B55"/>
                </a:solidFill>
              </a:rPr>
              <a:t>Dostava</a:t>
            </a:r>
            <a:r>
              <a:rPr lang="en-US" sz="900" i="1" dirty="0" smtClean="0">
                <a:solidFill>
                  <a:srgbClr val="003B55"/>
                </a:solidFill>
              </a:rPr>
              <a:t>”</a:t>
            </a:r>
            <a:endParaRPr lang="en-US" sz="900" i="1" dirty="0">
              <a:solidFill>
                <a:srgbClr val="003B55"/>
              </a:solidFill>
            </a:endParaRPr>
          </a:p>
        </p:txBody>
      </p:sp>
      <p:pic>
        <p:nvPicPr>
          <p:cNvPr id="4098" name="Picture 2" descr="C:\Users\PC\Downloads\237955774_422366929218702_3762202214134569392_n.png"/>
          <p:cNvPicPr>
            <a:picLocks noChangeAspect="1" noChangeArrowheads="1"/>
          </p:cNvPicPr>
          <p:nvPr/>
        </p:nvPicPr>
        <p:blipFill>
          <a:blip r:embed="rId3"/>
          <a:srcRect/>
          <a:stretch>
            <a:fillRect/>
          </a:stretch>
        </p:blipFill>
        <p:spPr bwMode="auto">
          <a:xfrm>
            <a:off x="402872" y="282940"/>
            <a:ext cx="6928866" cy="2971038"/>
          </a:xfrm>
          <a:prstGeom prst="rect">
            <a:avLst/>
          </a:prstGeom>
          <a:noFill/>
          <a:ln w="12700">
            <a:solidFill>
              <a:srgbClr val="003B55"/>
            </a:solidFill>
          </a:ln>
        </p:spPr>
      </p:pic>
      <p:sp>
        <p:nvSpPr>
          <p:cNvPr id="6" name="TextBox 5"/>
          <p:cNvSpPr txBox="1"/>
          <p:nvPr/>
        </p:nvSpPr>
        <p:spPr>
          <a:xfrm>
            <a:off x="550332" y="3911600"/>
            <a:ext cx="6688667"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klase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počinje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registracijom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korak</a:t>
            </a:r>
            <a:r>
              <a:rPr lang="en-US" sz="1200" dirty="0" smtClean="0">
                <a:solidFill>
                  <a:srgbClr val="003B55"/>
                </a:solidFill>
                <a:latin typeface="Times New Roman" pitchFamily="18" charset="0"/>
                <a:cs typeface="Times New Roman" pitchFamily="18" charset="0"/>
              </a:rPr>
              <a:t> je </a:t>
            </a:r>
            <a:r>
              <a:rPr lang="en-US" sz="1200" dirty="0" err="1" smtClean="0">
                <a:solidFill>
                  <a:srgbClr val="003B55"/>
                </a:solidFill>
                <a:latin typeface="Times New Roman" pitchFamily="18" charset="0"/>
                <a:cs typeface="Times New Roman" pitchFamily="18" charset="0"/>
              </a:rPr>
              <a:t>samo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poručivanje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mogućnost</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pretplate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što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omogućava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vidi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recepte</a:t>
            </a:r>
            <a:r>
              <a:rPr lang="en-US" sz="1200" dirty="0" smtClean="0">
                <a:solidFill>
                  <a:srgbClr val="003B55"/>
                </a:solidFill>
                <a:latin typeface="Times New Roman" pitchFamily="18" charset="0"/>
                <a:cs typeface="Times New Roman" pitchFamily="18" charset="0"/>
              </a:rPr>
              <a:t> do </a:t>
            </a:r>
            <a:r>
              <a:rPr lang="en-US" sz="1200" dirty="0" err="1" smtClean="0">
                <a:solidFill>
                  <a:srgbClr val="003B55"/>
                </a:solidFill>
                <a:latin typeface="Times New Roman" pitchFamily="18" charset="0"/>
                <a:cs typeface="Times New Roman" pitchFamily="18" charset="0"/>
              </a:rPr>
              <a:t>nedelju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unapred</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zakaže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porudžbinu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poručivanja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istom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principu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u </a:t>
            </a:r>
            <a:r>
              <a:rPr lang="en-US" sz="1200" dirty="0" err="1" smtClean="0">
                <a:solidFill>
                  <a:srgbClr val="003B55"/>
                </a:solidFill>
                <a:latin typeface="Times New Roman" pitchFamily="18" charset="0"/>
                <a:cs typeface="Times New Roman" pitchFamily="18" charset="0"/>
              </a:rPr>
              <a:t>prethodnom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dijagramu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Preostali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koraci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naručenih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preuzimanje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strane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96"/>
        <p:cNvGrpSpPr/>
        <p:nvPr/>
      </p:nvGrpSpPr>
      <p:grpSpPr>
        <a:xfrm>
          <a:off x="0" y="0"/>
          <a:ext cx="0" cy="0"/>
          <a:chOff x="0" y="0"/>
          <a:chExt cx="0" cy="0"/>
        </a:xfrm>
      </p:grpSpPr>
      <p:sp>
        <p:nvSpPr>
          <p:cNvPr id="3900" name="Google Shape;3900;p2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34</a:t>
            </a:fld>
            <a:endParaRPr/>
          </a:p>
        </p:txBody>
      </p:sp>
      <p:sp>
        <p:nvSpPr>
          <p:cNvPr id="9" name="TextBox 8"/>
          <p:cNvSpPr txBox="1"/>
          <p:nvPr/>
        </p:nvSpPr>
        <p:spPr>
          <a:xfrm>
            <a:off x="2339057" y="3652230"/>
            <a:ext cx="2999539" cy="230832"/>
          </a:xfrm>
          <a:prstGeom prst="rect">
            <a:avLst/>
          </a:prstGeom>
          <a:noFill/>
        </p:spPr>
        <p:txBody>
          <a:bodyPr wrap="none" rtlCol="0">
            <a:spAutoFit/>
          </a:bodyPr>
          <a:lstStyle/>
          <a:p>
            <a:r>
              <a:rPr lang="sr-Latn-RS" sz="900" i="1" dirty="0" smtClean="0">
                <a:solidFill>
                  <a:srgbClr val="003B55"/>
                </a:solidFill>
              </a:rPr>
              <a:t>Slika 5.3 </a:t>
            </a:r>
            <a:r>
              <a:rPr lang="en-US" sz="900" i="1" dirty="0" smtClean="0">
                <a:solidFill>
                  <a:srgbClr val="003B55"/>
                </a:solidFill>
              </a:rPr>
              <a:t>Class </a:t>
            </a:r>
            <a:r>
              <a:rPr lang="sr-Latn-RS" sz="900" i="1" dirty="0" smtClean="0">
                <a:solidFill>
                  <a:srgbClr val="003B55"/>
                </a:solidFill>
              </a:rPr>
              <a:t>model: diagram podsistema: </a:t>
            </a:r>
            <a:r>
              <a:rPr lang="nn-NO" sz="900" i="1" dirty="0" smtClean="0">
                <a:solidFill>
                  <a:srgbClr val="003B55"/>
                </a:solidFill>
              </a:rPr>
              <a:t>„Podr</a:t>
            </a:r>
            <a:r>
              <a:rPr lang="sr-Latn-RS" sz="900" i="1" dirty="0" smtClean="0">
                <a:solidFill>
                  <a:srgbClr val="003B55"/>
                </a:solidFill>
              </a:rPr>
              <a:t>š</a:t>
            </a:r>
            <a:r>
              <a:rPr lang="nn-NO" sz="900" i="1" dirty="0" smtClean="0">
                <a:solidFill>
                  <a:srgbClr val="003B55"/>
                </a:solidFill>
              </a:rPr>
              <a:t>ka</a:t>
            </a:r>
            <a:r>
              <a:rPr lang="sr-Latn-RS" sz="900" i="1" dirty="0" smtClean="0">
                <a:solidFill>
                  <a:srgbClr val="003B55"/>
                </a:solidFill>
              </a:rPr>
              <a:t>”</a:t>
            </a:r>
            <a:endParaRPr lang="en-US" sz="900" i="1" dirty="0">
              <a:solidFill>
                <a:srgbClr val="003B55"/>
              </a:solidFill>
            </a:endParaRPr>
          </a:p>
        </p:txBody>
      </p:sp>
      <p:pic>
        <p:nvPicPr>
          <p:cNvPr id="3074" name="Picture 2" descr="C:\Users\PC\Downloads\238557312_382981733242272_3431023812324462814_n.png"/>
          <p:cNvPicPr>
            <a:picLocks noChangeAspect="1" noChangeArrowheads="1"/>
          </p:cNvPicPr>
          <p:nvPr/>
        </p:nvPicPr>
        <p:blipFill>
          <a:blip r:embed="rId3"/>
          <a:srcRect/>
          <a:stretch>
            <a:fillRect/>
          </a:stretch>
        </p:blipFill>
        <p:spPr bwMode="auto">
          <a:xfrm>
            <a:off x="442947" y="152401"/>
            <a:ext cx="6367177" cy="3360611"/>
          </a:xfrm>
          <a:prstGeom prst="rect">
            <a:avLst/>
          </a:prstGeom>
          <a:noFill/>
          <a:ln w="12700">
            <a:solidFill>
              <a:srgbClr val="003B55"/>
            </a:solidFill>
          </a:ln>
        </p:spPr>
      </p:pic>
      <p:sp>
        <p:nvSpPr>
          <p:cNvPr id="8" name="TextBox 7"/>
          <p:cNvSpPr txBox="1"/>
          <p:nvPr/>
        </p:nvSpPr>
        <p:spPr>
          <a:xfrm>
            <a:off x="474133" y="3970867"/>
            <a:ext cx="6570133"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klase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počinje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pročita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prethodna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pročita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prethodna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čita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obavezu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koje</a:t>
            </a:r>
            <a:r>
              <a:rPr lang="en-US" sz="1200" dirty="0" smtClean="0">
                <a:solidFill>
                  <a:srgbClr val="003B55"/>
                </a:solidFill>
                <a:latin typeface="Times New Roman" pitchFamily="18" charset="0"/>
                <a:cs typeface="Times New Roman" pitchFamily="18" charset="0"/>
              </a:rPr>
              <a:t> je </a:t>
            </a:r>
            <a:r>
              <a:rPr lang="en-US" sz="1200" dirty="0" err="1" smtClean="0">
                <a:solidFill>
                  <a:srgbClr val="003B55"/>
                </a:solidFill>
                <a:latin typeface="Times New Roman" pitchFamily="18" charset="0"/>
                <a:cs typeface="Times New Roman" pitchFamily="18" charset="0"/>
              </a:rPr>
              <a:t>postavljeno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obaveštenja</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96"/>
        <p:cNvGrpSpPr/>
        <p:nvPr/>
      </p:nvGrpSpPr>
      <p:grpSpPr>
        <a:xfrm>
          <a:off x="0" y="0"/>
          <a:ext cx="0" cy="0"/>
          <a:chOff x="0" y="0"/>
          <a:chExt cx="0" cy="0"/>
        </a:xfrm>
      </p:grpSpPr>
      <p:sp>
        <p:nvSpPr>
          <p:cNvPr id="3900" name="Google Shape;3900;p2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35</a:t>
            </a:fld>
            <a:endParaRPr/>
          </a:p>
        </p:txBody>
      </p:sp>
      <p:sp>
        <p:nvSpPr>
          <p:cNvPr id="9" name="TextBox 8"/>
          <p:cNvSpPr txBox="1"/>
          <p:nvPr/>
        </p:nvSpPr>
        <p:spPr>
          <a:xfrm>
            <a:off x="2288257" y="3533697"/>
            <a:ext cx="2993127" cy="230832"/>
          </a:xfrm>
          <a:prstGeom prst="rect">
            <a:avLst/>
          </a:prstGeom>
          <a:noFill/>
        </p:spPr>
        <p:txBody>
          <a:bodyPr wrap="none" rtlCol="0">
            <a:spAutoFit/>
          </a:bodyPr>
          <a:lstStyle/>
          <a:p>
            <a:r>
              <a:rPr lang="sr-Latn-RS" sz="900" i="1" dirty="0" smtClean="0">
                <a:solidFill>
                  <a:srgbClr val="003B55"/>
                </a:solidFill>
              </a:rPr>
              <a:t>Slika 5.</a:t>
            </a:r>
            <a:r>
              <a:rPr lang="en-US" sz="900" i="1" dirty="0" smtClean="0">
                <a:solidFill>
                  <a:srgbClr val="003B55"/>
                </a:solidFill>
              </a:rPr>
              <a:t>4</a:t>
            </a:r>
            <a:r>
              <a:rPr lang="sr-Latn-RS" sz="900" i="1" dirty="0" smtClean="0">
                <a:solidFill>
                  <a:srgbClr val="003B55"/>
                </a:solidFill>
              </a:rPr>
              <a:t> </a:t>
            </a:r>
            <a:r>
              <a:rPr lang="en-US" sz="900" i="1" dirty="0" smtClean="0">
                <a:solidFill>
                  <a:srgbClr val="003B55"/>
                </a:solidFill>
              </a:rPr>
              <a:t>Class </a:t>
            </a:r>
            <a:r>
              <a:rPr lang="sr-Latn-RS" sz="900" i="1" dirty="0" smtClean="0">
                <a:solidFill>
                  <a:srgbClr val="003B55"/>
                </a:solidFill>
              </a:rPr>
              <a:t>model: diagram podsistema: </a:t>
            </a:r>
            <a:r>
              <a:rPr lang="nn-NO" sz="900" i="1" dirty="0" smtClean="0">
                <a:solidFill>
                  <a:srgbClr val="003B55"/>
                </a:solidFill>
              </a:rPr>
              <a:t>„</a:t>
            </a:r>
            <a:r>
              <a:rPr lang="sr-Latn-RS" sz="900" i="1" dirty="0" smtClean="0">
                <a:solidFill>
                  <a:srgbClr val="003B55"/>
                </a:solidFill>
              </a:rPr>
              <a:t>Nabavka”</a:t>
            </a:r>
            <a:endParaRPr lang="en-US" sz="900" i="1" dirty="0">
              <a:solidFill>
                <a:srgbClr val="003B55"/>
              </a:solidFill>
            </a:endParaRPr>
          </a:p>
        </p:txBody>
      </p:sp>
      <p:pic>
        <p:nvPicPr>
          <p:cNvPr id="2050" name="Picture 2" descr="C:\Users\PC\Downloads\236916050_260707842347110_467068371316094243_n(1).png"/>
          <p:cNvPicPr>
            <a:picLocks noChangeAspect="1" noChangeArrowheads="1"/>
          </p:cNvPicPr>
          <p:nvPr/>
        </p:nvPicPr>
        <p:blipFill>
          <a:blip r:embed="rId3"/>
          <a:srcRect/>
          <a:stretch>
            <a:fillRect/>
          </a:stretch>
        </p:blipFill>
        <p:spPr bwMode="auto">
          <a:xfrm>
            <a:off x="279205" y="203201"/>
            <a:ext cx="7389495" cy="3171825"/>
          </a:xfrm>
          <a:prstGeom prst="rect">
            <a:avLst/>
          </a:prstGeom>
          <a:noFill/>
          <a:ln w="12700">
            <a:solidFill>
              <a:schemeClr val="tx1"/>
            </a:solidFill>
          </a:ln>
        </p:spPr>
      </p:pic>
      <p:sp>
        <p:nvSpPr>
          <p:cNvPr id="5" name="TextBox 4"/>
          <p:cNvSpPr txBox="1"/>
          <p:nvPr/>
        </p:nvSpPr>
        <p:spPr>
          <a:xfrm>
            <a:off x="914399" y="3970867"/>
            <a:ext cx="6197600" cy="830997"/>
          </a:xfrm>
          <a:prstGeom prst="rect">
            <a:avLst/>
          </a:prstGeom>
          <a:noFill/>
        </p:spPr>
        <p:txBody>
          <a:bodyPr wrap="square" rtlCol="0">
            <a:spAutoFit/>
          </a:bodyPr>
          <a:lstStyle/>
          <a:p>
            <a:r>
              <a:rPr lang="vi-VN" sz="1200" dirty="0" smtClean="0">
                <a:solidFill>
                  <a:srgbClr val="003B55"/>
                </a:solidFill>
                <a:latin typeface="+mj-lt"/>
              </a:rPr>
              <a:t>Dijagram klase za nabavku namirnica počinje logovanjem radnika. Nakon toga, planiraju se novi recepti, određuju potrebne namirnice i njihova količina, koje se zatim poručuju od odabranih dobavljača po dogovorenoj ceni. Namirnice se dostavljaju i preuzimaju od dobavljača tek kada se na njihov račun uplati dogovorena suma novca.</a:t>
            </a:r>
            <a:endParaRPr lang="en-US" sz="1200" dirty="0">
              <a:solidFill>
                <a:srgbClr val="003B55"/>
              </a:solidFill>
              <a:latin typeface="+mj-lt"/>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96"/>
        <p:cNvGrpSpPr/>
        <p:nvPr/>
      </p:nvGrpSpPr>
      <p:grpSpPr>
        <a:xfrm>
          <a:off x="0" y="0"/>
          <a:ext cx="0" cy="0"/>
          <a:chOff x="0" y="0"/>
          <a:chExt cx="0" cy="0"/>
        </a:xfrm>
      </p:grpSpPr>
      <p:sp>
        <p:nvSpPr>
          <p:cNvPr id="3900" name="Google Shape;3900;p2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36</a:t>
            </a:fld>
            <a:endParaRPr/>
          </a:p>
        </p:txBody>
      </p:sp>
      <p:sp>
        <p:nvSpPr>
          <p:cNvPr id="9" name="TextBox 8"/>
          <p:cNvSpPr txBox="1"/>
          <p:nvPr/>
        </p:nvSpPr>
        <p:spPr>
          <a:xfrm>
            <a:off x="2389856" y="3499831"/>
            <a:ext cx="3679212" cy="230832"/>
          </a:xfrm>
          <a:prstGeom prst="rect">
            <a:avLst/>
          </a:prstGeom>
          <a:noFill/>
        </p:spPr>
        <p:txBody>
          <a:bodyPr wrap="none" rtlCol="0">
            <a:spAutoFit/>
          </a:bodyPr>
          <a:lstStyle/>
          <a:p>
            <a:r>
              <a:rPr lang="sr-Latn-RS" sz="900" i="1" dirty="0" smtClean="0">
                <a:solidFill>
                  <a:srgbClr val="003B55"/>
                </a:solidFill>
              </a:rPr>
              <a:t>Slika 5.5 Class model: </a:t>
            </a:r>
            <a:r>
              <a:rPr lang="nn-NO" sz="900" i="1" dirty="0" smtClean="0">
                <a:solidFill>
                  <a:srgbClr val="003B55"/>
                </a:solidFill>
              </a:rPr>
              <a:t>glavnog sistema</a:t>
            </a:r>
            <a:r>
              <a:rPr lang="sr-Latn-RS" sz="900" i="1" dirty="0" smtClean="0">
                <a:solidFill>
                  <a:srgbClr val="003B55"/>
                </a:solidFill>
              </a:rPr>
              <a:t>:</a:t>
            </a:r>
            <a:r>
              <a:rPr lang="nn-NO" sz="900" i="1" dirty="0" smtClean="0">
                <a:solidFill>
                  <a:srgbClr val="003B55"/>
                </a:solidFill>
              </a:rPr>
              <a:t> „Online prodaja namirnica“</a:t>
            </a:r>
            <a:endParaRPr lang="en-US" sz="900" i="1" dirty="0">
              <a:solidFill>
                <a:srgbClr val="003B55"/>
              </a:solidFill>
            </a:endParaRPr>
          </a:p>
        </p:txBody>
      </p:sp>
      <p:pic>
        <p:nvPicPr>
          <p:cNvPr id="1026" name="Picture 2" descr="C:\Users\PC\Downloads\236354030_364194768669263_7646981134359821354_n.png"/>
          <p:cNvPicPr>
            <a:picLocks noChangeAspect="1" noChangeArrowheads="1"/>
          </p:cNvPicPr>
          <p:nvPr/>
        </p:nvPicPr>
        <p:blipFill>
          <a:blip r:embed="rId3"/>
          <a:srcRect/>
          <a:stretch>
            <a:fillRect/>
          </a:stretch>
        </p:blipFill>
        <p:spPr bwMode="auto">
          <a:xfrm>
            <a:off x="539755" y="286222"/>
            <a:ext cx="6763226" cy="2923223"/>
          </a:xfrm>
          <a:prstGeom prst="rect">
            <a:avLst/>
          </a:prstGeom>
          <a:noFill/>
          <a:ln w="12700">
            <a:solidFill>
              <a:srgbClr val="003B55"/>
            </a:solidFill>
          </a:ln>
        </p:spPr>
      </p:pic>
      <p:sp>
        <p:nvSpPr>
          <p:cNvPr id="6" name="TextBox 5"/>
          <p:cNvSpPr txBox="1"/>
          <p:nvPr/>
        </p:nvSpPr>
        <p:spPr>
          <a:xfrm>
            <a:off x="804333" y="3945467"/>
            <a:ext cx="6604000" cy="1015663"/>
          </a:xfrm>
          <a:prstGeom prst="rect">
            <a:avLst/>
          </a:prstGeom>
          <a:noFill/>
        </p:spPr>
        <p:txBody>
          <a:bodyPr wrap="square" rtlCol="0">
            <a:spAutoFit/>
          </a:bodyPr>
          <a:lstStyle/>
          <a:p>
            <a:r>
              <a:rPr lang="vi-VN" sz="1200" dirty="0" smtClean="0">
                <a:solidFill>
                  <a:srgbClr val="003B55"/>
                </a:solidFill>
                <a:latin typeface="+mj-lt"/>
              </a:rPr>
              <a:t>Dijagram glavnog sistema počinje logovanjem ili registracijom. U ponudi za logovanje su i korisnik i radnik. Korisnik dobija opciju da pregleda usluge koje su ponuđene, da odabere poručivanje, postavljanje pitanja, ili opciju pretplate, nakon čega se prelazi u određeni sistem u zavisnosti od izbora korisnika. Radnik može da pregleda zaduženja, da odabere ili podršku ili nabavku, pa da zatim to zaduženje i izvrši.</a:t>
            </a:r>
            <a:endParaRPr lang="en-US" sz="1200" dirty="0">
              <a:solidFill>
                <a:srgbClr val="003B55"/>
              </a:solidFill>
              <a:latin typeface="+mj-lt"/>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1" dirty="0" smtClean="0">
                <a:latin typeface="Times New Roman" pitchFamily="18" charset="0"/>
                <a:cs typeface="Times New Roman" pitchFamily="18" charset="0"/>
              </a:rPr>
              <a:t>5.6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Dijagram</a:t>
            </a:r>
            <a:r>
              <a:rPr lang="en-U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objekata</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38</a:t>
            </a:fld>
            <a:endParaRPr lang="en"/>
          </a:p>
        </p:txBody>
      </p:sp>
      <p:sp>
        <p:nvSpPr>
          <p:cNvPr id="12" name="TextBox 11"/>
          <p:cNvSpPr txBox="1"/>
          <p:nvPr/>
        </p:nvSpPr>
        <p:spPr>
          <a:xfrm>
            <a:off x="460327" y="3637735"/>
            <a:ext cx="16539209" cy="1384995"/>
          </a:xfrm>
          <a:prstGeom prst="rect">
            <a:avLst/>
          </a:prstGeom>
          <a:noFill/>
        </p:spPr>
        <p:txBody>
          <a:bodyPr wrap="square" rtlCol="0">
            <a:spAutoFit/>
          </a:bodyPr>
          <a:lstStyle/>
          <a:p>
            <a:r>
              <a:rPr lang="vi-VN" sz="1200" dirty="0" smtClean="0">
                <a:solidFill>
                  <a:srgbClr val="003B55"/>
                </a:solidFill>
                <a:latin typeface="Times New Roman" pitchFamily="18" charset="0"/>
                <a:cs typeface="Times New Roman" pitchFamily="18" charset="0"/>
              </a:rPr>
              <a:t>Dijagram objekta za prodaju namirnica funkcioniše na sledeći način: korisnik se prvo mora ulogovati na sistem.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Ukoliko nalog korisnika ne postoji, mora se registrovati i na taj način kreirati svoj nalog. Nakon uspešnog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ulogovanja (ili registrovanja) može pretražiti recept po sopstvenoj želji. Sistem će proveriti da li recept već</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 postoji u bazi podataka, a onda ga korisnik može izabrati. Nakon odabira recepta, korisniku se nudi opcija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da izmeni određene sastojke koje treba dostaviti. Nakon toga ide sam proces poručivanja, pa plaćanja.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Postoje dva načina plaćanja od kojih korisnik može da odabere jedan, a to su plaćanje online i plaćanje pouzećem.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Ukoliko je izabrano plaćanje online potrebno je uneti broj kartice, sa kojeg se plaća.</a:t>
            </a:r>
            <a:r>
              <a:rPr lang="sr-Latn-RS" sz="1200" dirty="0" smtClean="0">
                <a:solidFill>
                  <a:srgbClr val="003B55"/>
                </a:solidFill>
                <a:latin typeface="Times New Roman" pitchFamily="18" charset="0"/>
                <a:cs typeface="Times New Roman" pitchFamily="18" charset="0"/>
              </a:rPr>
              <a:t> </a:t>
            </a:r>
            <a:endParaRPr lang="en-US" sz="1200" dirty="0">
              <a:solidFill>
                <a:srgbClr val="003B55"/>
              </a:solidFill>
              <a:latin typeface="Times New Roman" pitchFamily="18" charset="0"/>
              <a:cs typeface="Times New Roman" pitchFamily="18" charset="0"/>
            </a:endParaRPr>
          </a:p>
        </p:txBody>
      </p:sp>
      <p:sp>
        <p:nvSpPr>
          <p:cNvPr id="13" name="TextBox 12"/>
          <p:cNvSpPr txBox="1"/>
          <p:nvPr/>
        </p:nvSpPr>
        <p:spPr>
          <a:xfrm>
            <a:off x="2235540" y="3358932"/>
            <a:ext cx="2980303" cy="230832"/>
          </a:xfrm>
          <a:prstGeom prst="rect">
            <a:avLst/>
          </a:prstGeom>
          <a:noFill/>
        </p:spPr>
        <p:txBody>
          <a:bodyPr wrap="none" rtlCol="0">
            <a:spAutoFit/>
          </a:bodyPr>
          <a:lstStyle/>
          <a:p>
            <a:r>
              <a:rPr lang="sr-Latn-RS" sz="900" i="1" dirty="0" smtClean="0">
                <a:solidFill>
                  <a:srgbClr val="003B55"/>
                </a:solidFill>
              </a:rPr>
              <a:t>Slika 6.1 Object model: diagram podsistema: </a:t>
            </a:r>
            <a:r>
              <a:rPr lang="nn-NO" sz="900" i="1" dirty="0" smtClean="0">
                <a:solidFill>
                  <a:srgbClr val="003B55"/>
                </a:solidFill>
              </a:rPr>
              <a:t>„</a:t>
            </a:r>
            <a:r>
              <a:rPr lang="sr-Latn-RS" sz="900" i="1" dirty="0" smtClean="0">
                <a:solidFill>
                  <a:srgbClr val="003B55"/>
                </a:solidFill>
              </a:rPr>
              <a:t>Prodaja”</a:t>
            </a:r>
            <a:endParaRPr lang="en-US" sz="900" i="1" dirty="0">
              <a:solidFill>
                <a:srgbClr val="003B55"/>
              </a:solidFill>
            </a:endParaRPr>
          </a:p>
        </p:txBody>
      </p:sp>
      <p:sp>
        <p:nvSpPr>
          <p:cNvPr id="10" name="Rectangle 9"/>
          <p:cNvSpPr/>
          <p:nvPr/>
        </p:nvSpPr>
        <p:spPr>
          <a:xfrm>
            <a:off x="2466418" y="123236"/>
            <a:ext cx="1947969" cy="307777"/>
          </a:xfrm>
          <a:prstGeom prst="rect">
            <a:avLst/>
          </a:prstGeom>
        </p:spPr>
        <p:txBody>
          <a:bodyPr wrap="none">
            <a:spAutoFit/>
          </a:bodyPr>
          <a:lstStyle/>
          <a:p>
            <a:r>
              <a:rPr lang="sr-Latn-RS" b="1" dirty="0" smtClean="0">
                <a:solidFill>
                  <a:srgbClr val="003B55"/>
                </a:solidFill>
                <a:latin typeface="Times New Roman" pitchFamily="18" charset="0"/>
                <a:cs typeface="Times New Roman" pitchFamily="18" charset="0"/>
              </a:rPr>
              <a:t>5.6  </a:t>
            </a:r>
            <a:r>
              <a:rPr lang="en-US" b="1" dirty="0" err="1" smtClean="0">
                <a:solidFill>
                  <a:srgbClr val="003B55"/>
                </a:solidFill>
                <a:latin typeface="Times New Roman" pitchFamily="18" charset="0"/>
                <a:cs typeface="Times New Roman" pitchFamily="18" charset="0"/>
              </a:rPr>
              <a:t>Dijagram</a:t>
            </a:r>
            <a:r>
              <a:rPr lang="en-US" b="1" dirty="0" smtClean="0">
                <a:solidFill>
                  <a:srgbClr val="003B55"/>
                </a:solidFill>
                <a:latin typeface="Times New Roman" pitchFamily="18" charset="0"/>
                <a:cs typeface="Times New Roman" pitchFamily="18" charset="0"/>
              </a:rPr>
              <a:t> </a:t>
            </a:r>
            <a:r>
              <a:rPr lang="en-US" b="1" dirty="0" err="1" smtClean="0">
                <a:solidFill>
                  <a:srgbClr val="003B55"/>
                </a:solidFill>
                <a:latin typeface="Times New Roman" pitchFamily="18" charset="0"/>
                <a:cs typeface="Times New Roman" pitchFamily="18" charset="0"/>
              </a:rPr>
              <a:t>objekata</a:t>
            </a:r>
            <a:endParaRPr lang="en-US" b="1" dirty="0">
              <a:solidFill>
                <a:srgbClr val="003B55"/>
              </a:solidFill>
              <a:latin typeface="Times New Roman" pitchFamily="18" charset="0"/>
              <a:cs typeface="Times New Roman" pitchFamily="18" charset="0"/>
            </a:endParaRPr>
          </a:p>
        </p:txBody>
      </p:sp>
      <p:pic>
        <p:nvPicPr>
          <p:cNvPr id="6147" name="Picture 3" descr="C:\Users\PC\Downloads\239477098_1462776404093606_7385571656863606217_n.png"/>
          <p:cNvPicPr>
            <a:picLocks noChangeAspect="1" noChangeArrowheads="1"/>
          </p:cNvPicPr>
          <p:nvPr/>
        </p:nvPicPr>
        <p:blipFill>
          <a:blip r:embed="rId2"/>
          <a:srcRect/>
          <a:stretch>
            <a:fillRect/>
          </a:stretch>
        </p:blipFill>
        <p:spPr bwMode="auto">
          <a:xfrm>
            <a:off x="759127" y="511242"/>
            <a:ext cx="5991225" cy="2767013"/>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39</a:t>
            </a:fld>
            <a:endParaRPr lang="en"/>
          </a:p>
        </p:txBody>
      </p:sp>
      <p:sp>
        <p:nvSpPr>
          <p:cNvPr id="12" name="TextBox 11"/>
          <p:cNvSpPr txBox="1"/>
          <p:nvPr/>
        </p:nvSpPr>
        <p:spPr>
          <a:xfrm>
            <a:off x="512086" y="3876615"/>
            <a:ext cx="16539209"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objekta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počinje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registracijom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korak</a:t>
            </a:r>
            <a:r>
              <a:rPr lang="en-US" sz="1200" dirty="0" smtClean="0">
                <a:solidFill>
                  <a:srgbClr val="003B55"/>
                </a:solidFill>
                <a:latin typeface="Times New Roman" pitchFamily="18" charset="0"/>
                <a:cs typeface="Times New Roman" pitchFamily="18" charset="0"/>
              </a:rPr>
              <a:t> je </a:t>
            </a:r>
            <a:r>
              <a:rPr lang="en-US" sz="1200" dirty="0" err="1" smtClean="0">
                <a:solidFill>
                  <a:srgbClr val="003B55"/>
                </a:solidFill>
                <a:latin typeface="Times New Roman" pitchFamily="18" charset="0"/>
                <a:cs typeface="Times New Roman" pitchFamily="18" charset="0"/>
              </a:rPr>
              <a:t>samo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poručivanje</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ali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mogućnost</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pretplate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što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omogućava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vidi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recepte</a:t>
            </a:r>
            <a:r>
              <a:rPr lang="en-US" sz="1200" dirty="0" smtClean="0">
                <a:solidFill>
                  <a:srgbClr val="003B55"/>
                </a:solidFill>
                <a:latin typeface="Times New Roman" pitchFamily="18" charset="0"/>
                <a:cs typeface="Times New Roman" pitchFamily="18" charset="0"/>
              </a:rPr>
              <a:t> do </a:t>
            </a:r>
            <a:r>
              <a:rPr lang="en-US" sz="1200" dirty="0" err="1" smtClean="0">
                <a:solidFill>
                  <a:srgbClr val="003B55"/>
                </a:solidFill>
                <a:latin typeface="Times New Roman" pitchFamily="18" charset="0"/>
                <a:cs typeface="Times New Roman" pitchFamily="18" charset="0"/>
              </a:rPr>
              <a:t>nedelju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unapred</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zakaže</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porudžbinu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poručivanja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istom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principu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u </a:t>
            </a:r>
            <a:r>
              <a:rPr lang="en-US" sz="1200" dirty="0" err="1" smtClean="0">
                <a:solidFill>
                  <a:srgbClr val="003B55"/>
                </a:solidFill>
                <a:latin typeface="Times New Roman" pitchFamily="18" charset="0"/>
                <a:cs typeface="Times New Roman" pitchFamily="18" charset="0"/>
              </a:rPr>
              <a:t>prethodnom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dijagramu</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Preostali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koraci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naručenih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preuzimanje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strane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
        <p:nvSpPr>
          <p:cNvPr id="13" name="TextBox 12"/>
          <p:cNvSpPr txBox="1"/>
          <p:nvPr/>
        </p:nvSpPr>
        <p:spPr>
          <a:xfrm>
            <a:off x="2183781" y="3462449"/>
            <a:ext cx="3005951" cy="230832"/>
          </a:xfrm>
          <a:prstGeom prst="rect">
            <a:avLst/>
          </a:prstGeom>
          <a:noFill/>
        </p:spPr>
        <p:txBody>
          <a:bodyPr wrap="none" rtlCol="0">
            <a:spAutoFit/>
          </a:bodyPr>
          <a:lstStyle/>
          <a:p>
            <a:r>
              <a:rPr lang="sr-Latn-RS" sz="900" i="1" dirty="0" smtClean="0">
                <a:solidFill>
                  <a:srgbClr val="003B55"/>
                </a:solidFill>
              </a:rPr>
              <a:t>Slika 6.2 Object model: diagram podsistema: </a:t>
            </a:r>
            <a:r>
              <a:rPr lang="nn-NO" sz="900" i="1" dirty="0" smtClean="0">
                <a:solidFill>
                  <a:srgbClr val="003B55"/>
                </a:solidFill>
              </a:rPr>
              <a:t>„</a:t>
            </a:r>
            <a:r>
              <a:rPr lang="sr-Latn-RS" sz="900" i="1" dirty="0" smtClean="0">
                <a:solidFill>
                  <a:srgbClr val="003B55"/>
                </a:solidFill>
              </a:rPr>
              <a:t>Dostava”</a:t>
            </a:r>
            <a:endParaRPr lang="en-US" sz="900" i="1" dirty="0">
              <a:solidFill>
                <a:srgbClr val="003B55"/>
              </a:solidFill>
            </a:endParaRPr>
          </a:p>
        </p:txBody>
      </p:sp>
      <p:pic>
        <p:nvPicPr>
          <p:cNvPr id="7170" name="Picture 2" descr="C:\Users\PC\Downloads\236783551_516582759641865_3665155805837261794_n.png"/>
          <p:cNvPicPr>
            <a:picLocks noChangeAspect="1" noChangeArrowheads="1"/>
          </p:cNvPicPr>
          <p:nvPr/>
        </p:nvPicPr>
        <p:blipFill>
          <a:blip r:embed="rId2"/>
          <a:srcRect/>
          <a:stretch>
            <a:fillRect/>
          </a:stretch>
        </p:blipFill>
        <p:spPr bwMode="auto">
          <a:xfrm>
            <a:off x="514458" y="176380"/>
            <a:ext cx="5481638" cy="3119438"/>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64067" y="609600"/>
            <a:ext cx="7408332" cy="4222796"/>
          </a:xfrm>
        </p:spPr>
        <p:txBody>
          <a:bodyPr/>
          <a:lstStyle/>
          <a:p>
            <a:pPr marL="792000" indent="0">
              <a:buClr>
                <a:srgbClr val="003B55"/>
              </a:buClr>
              <a:buSzPct val="120000"/>
              <a:buNone/>
            </a:pPr>
            <a:r>
              <a:rPr lang="sr-Latn-RS" sz="1400" b="1" dirty="0" smtClean="0">
                <a:solidFill>
                  <a:srgbClr val="003B55"/>
                </a:solidFill>
                <a:latin typeface="Times New Roman" pitchFamily="18" charset="0"/>
                <a:cs typeface="Times New Roman" pitchFamily="18" charset="0"/>
              </a:rPr>
              <a:t>3. </a:t>
            </a:r>
            <a:r>
              <a:rPr lang="en-US" sz="1400" b="1" dirty="0" err="1" smtClean="0">
                <a:solidFill>
                  <a:srgbClr val="003B55"/>
                </a:solidFill>
                <a:latin typeface="Times New Roman" pitchFamily="18" charset="0"/>
                <a:cs typeface="Times New Roman" pitchFamily="18" charset="0"/>
              </a:rPr>
              <a:t>Uvod</a:t>
            </a:r>
            <a:r>
              <a:rPr lang="sr-Latn-RS" sz="1400" b="1" dirty="0" smtClean="0">
                <a:solidFill>
                  <a:srgbClr val="003B55"/>
                </a:solidFill>
                <a:latin typeface="Times New Roman" pitchFamily="18" charset="0"/>
                <a:cs typeface="Times New Roman" pitchFamily="18" charset="0"/>
              </a:rPr>
              <a:t/>
            </a:r>
            <a:br>
              <a:rPr lang="sr-Latn-RS" sz="1400" b="1" dirty="0" smtClean="0">
                <a:solidFill>
                  <a:srgbClr val="003B55"/>
                </a:solidFill>
                <a:latin typeface="Times New Roman" pitchFamily="18" charset="0"/>
                <a:cs typeface="Times New Roman" pitchFamily="18" charset="0"/>
              </a:rPr>
            </a:br>
            <a:r>
              <a:rPr lang="en-US" sz="1400" b="1" dirty="0" smtClean="0">
                <a:solidFill>
                  <a:srgbClr val="003B55"/>
                </a:solidFill>
                <a:latin typeface="Times New Roman" pitchFamily="18" charset="0"/>
                <a:cs typeface="Times New Roman" pitchFamily="18" charset="0"/>
              </a:rPr>
              <a:t/>
            </a:r>
            <a:br>
              <a:rPr lang="en-US" sz="1400" b="1" dirty="0" smtClean="0">
                <a:solidFill>
                  <a:srgbClr val="003B55"/>
                </a:solidFill>
                <a:latin typeface="Times New Roman" pitchFamily="18" charset="0"/>
                <a:cs typeface="Times New Roman" pitchFamily="18" charset="0"/>
              </a:rPr>
            </a:br>
            <a:r>
              <a:rPr lang="en-US" sz="1400" dirty="0" err="1" smtClean="0">
                <a:solidFill>
                  <a:srgbClr val="003B55"/>
                </a:solidFill>
                <a:latin typeface="Times New Roman" pitchFamily="18" charset="0"/>
                <a:cs typeface="Times New Roman" pitchFamily="18" charset="0"/>
              </a:rPr>
              <a:t>Cilj</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seminarskog</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rada</a:t>
            </a:r>
            <a:r>
              <a:rPr lang="en-US" sz="1400" dirty="0" smtClean="0">
                <a:solidFill>
                  <a:srgbClr val="003B55"/>
                </a:solidFill>
                <a:latin typeface="Times New Roman" pitchFamily="18" charset="0"/>
                <a:cs typeface="Times New Roman" pitchFamily="18" charset="0"/>
              </a:rPr>
              <a:t> je </a:t>
            </a:r>
            <a:r>
              <a:rPr lang="en-US" sz="1400" dirty="0" err="1" smtClean="0">
                <a:solidFill>
                  <a:srgbClr val="003B55"/>
                </a:solidFill>
                <a:latin typeface="Times New Roman" pitchFamily="18" charset="0"/>
                <a:cs typeface="Times New Roman" pitchFamily="18" charset="0"/>
              </a:rPr>
              <a:t>modelovanje</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sistema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za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isporuku</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namirnica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za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proizvodnju</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obroka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uz</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pomoć</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programa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PowerDesigner</a:t>
            </a:r>
            <a:r>
              <a:rPr lang="en-US" sz="1400" dirty="0" smtClean="0">
                <a:solidFill>
                  <a:srgbClr val="003B55"/>
                </a:solidFill>
                <a:latin typeface="Times New Roman" pitchFamily="18" charset="0"/>
                <a:cs typeface="Times New Roman" pitchFamily="18" charset="0"/>
              </a:rPr>
              <a:t>.</a:t>
            </a:r>
            <a:br>
              <a:rPr lang="en-US" sz="1400" dirty="0" smtClean="0">
                <a:solidFill>
                  <a:srgbClr val="003B55"/>
                </a:solidFill>
                <a:latin typeface="Times New Roman" pitchFamily="18" charset="0"/>
                <a:cs typeface="Times New Roman" pitchFamily="18" charset="0"/>
              </a:rPr>
            </a:br>
            <a:r>
              <a:rPr lang="sr-Latn-RS" sz="1400" dirty="0" smtClean="0">
                <a:solidFill>
                  <a:srgbClr val="003B55"/>
                </a:solidFill>
                <a:latin typeface="Times New Roman" pitchFamily="18" charset="0"/>
                <a:cs typeface="Times New Roman" pitchFamily="18" charset="0"/>
              </a:rPr>
              <a:t>O</a:t>
            </a:r>
            <a:r>
              <a:rPr lang="en-US" sz="1400" dirty="0" err="1" smtClean="0">
                <a:solidFill>
                  <a:srgbClr val="003B55"/>
                </a:solidFill>
                <a:latin typeface="Times New Roman" pitchFamily="18" charset="0"/>
                <a:cs typeface="Times New Roman" pitchFamily="18" charset="0"/>
              </a:rPr>
              <a:t>nline</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servis</a:t>
            </a:r>
            <a:r>
              <a:rPr lang="sr-Latn-RS" sz="1400" dirty="0" smtClean="0">
                <a:solidFill>
                  <a:srgbClr val="003B55"/>
                </a:solidFill>
                <a:latin typeface="Times New Roman" pitchFamily="18" charset="0"/>
                <a:cs typeface="Times New Roman" pitchFamily="18" charset="0"/>
              </a:rPr>
              <a:t> se bavi</a:t>
            </a:r>
            <a:r>
              <a:rPr lang="en-US" sz="1400" dirty="0" smtClean="0">
                <a:solidFill>
                  <a:srgbClr val="003B55"/>
                </a:solidFill>
                <a:latin typeface="Times New Roman" pitchFamily="18" charset="0"/>
                <a:cs typeface="Times New Roman" pitchFamily="18" charset="0"/>
              </a:rPr>
              <a:t> </a:t>
            </a:r>
            <a:r>
              <a:rPr lang="sr-Latn-RS" sz="1400" dirty="0" smtClean="0">
                <a:solidFill>
                  <a:srgbClr val="003B55"/>
                </a:solidFill>
                <a:latin typeface="Times New Roman" pitchFamily="18" charset="0"/>
                <a:cs typeface="Times New Roman" pitchFamily="18" charset="0"/>
              </a:rPr>
              <a:t>prodajom box paketa koje čine </a:t>
            </a:r>
            <a:r>
              <a:rPr lang="en-US" sz="1400" dirty="0" err="1" smtClean="0">
                <a:solidFill>
                  <a:srgbClr val="003B55"/>
                </a:solidFill>
                <a:latin typeface="Times New Roman" pitchFamily="18" charset="0"/>
                <a:cs typeface="Times New Roman" pitchFamily="18" charset="0"/>
              </a:rPr>
              <a:t>namirnic</a:t>
            </a:r>
            <a:r>
              <a:rPr lang="sr-Latn-RS" sz="1400" dirty="0" smtClean="0">
                <a:solidFill>
                  <a:srgbClr val="003B55"/>
                </a:solidFill>
                <a:latin typeface="Times New Roman" pitchFamily="18" charset="0"/>
                <a:cs typeface="Times New Roman" pitchFamily="18" charset="0"/>
              </a:rPr>
              <a:t>e</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za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pravljenje</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obroka</a:t>
            </a:r>
            <a:r>
              <a:rPr lang="sr-Latn-R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poručenih</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od</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strane</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kupaca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dostavom</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kurirske</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slu</a:t>
            </a:r>
            <a:r>
              <a:rPr lang="sr-Latn-RS" sz="1400" dirty="0" smtClean="0">
                <a:solidFill>
                  <a:srgbClr val="003B55"/>
                </a:solidFill>
                <a:latin typeface="Times New Roman" pitchFamily="18" charset="0"/>
                <a:cs typeface="Times New Roman" pitchFamily="18" charset="0"/>
              </a:rPr>
              <a:t>ž</a:t>
            </a:r>
            <a:r>
              <a:rPr lang="en-US" sz="1400" dirty="0" smtClean="0">
                <a:solidFill>
                  <a:srgbClr val="003B55"/>
                </a:solidFill>
                <a:latin typeface="Times New Roman" pitchFamily="18" charset="0"/>
                <a:cs typeface="Times New Roman" pitchFamily="18" charset="0"/>
              </a:rPr>
              <a:t>be. Online </a:t>
            </a:r>
            <a:r>
              <a:rPr lang="en-US" sz="1400" dirty="0" err="1" smtClean="0">
                <a:solidFill>
                  <a:srgbClr val="003B55"/>
                </a:solidFill>
                <a:latin typeface="Times New Roman" pitchFamily="18" charset="0"/>
                <a:cs typeface="Times New Roman" pitchFamily="18" charset="0"/>
              </a:rPr>
              <a:t>prodavnica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poru</a:t>
            </a:r>
            <a:r>
              <a:rPr lang="sr-Latn-RS" sz="1400" dirty="0" smtClean="0">
                <a:solidFill>
                  <a:srgbClr val="003B55"/>
                </a:solidFill>
                <a:latin typeface="Times New Roman" pitchFamily="18" charset="0"/>
                <a:cs typeface="Times New Roman" pitchFamily="18" charset="0"/>
              </a:rPr>
              <a:t>č</a:t>
            </a:r>
            <a:r>
              <a:rPr lang="en-US" sz="1400" dirty="0" err="1" smtClean="0">
                <a:solidFill>
                  <a:srgbClr val="003B55"/>
                </a:solidFill>
                <a:latin typeface="Times New Roman" pitchFamily="18" charset="0"/>
                <a:cs typeface="Times New Roman" pitchFamily="18" charset="0"/>
              </a:rPr>
              <a:t>uje</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namirnice</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od</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dobavlja</a:t>
            </a:r>
            <a:r>
              <a:rPr lang="sr-Latn-RS" sz="1400" dirty="0" smtClean="0">
                <a:solidFill>
                  <a:srgbClr val="003B55"/>
                </a:solidFill>
                <a:latin typeface="Times New Roman" pitchFamily="18" charset="0"/>
                <a:cs typeface="Times New Roman" pitchFamily="18" charset="0"/>
              </a:rPr>
              <a:t>ča, pravi box pakete koje su korisnici poručili i dostavlja pakete korisnicima. </a:t>
            </a:r>
            <a:r>
              <a:rPr lang="en-US" sz="1400" dirty="0" err="1" smtClean="0">
                <a:solidFill>
                  <a:srgbClr val="003B55"/>
                </a:solidFill>
                <a:latin typeface="Times New Roman" pitchFamily="18" charset="0"/>
                <a:cs typeface="Times New Roman" pitchFamily="18" charset="0"/>
              </a:rPr>
              <a:t>Poru</a:t>
            </a:r>
            <a:r>
              <a:rPr lang="sr-Latn-RS" sz="1400" dirty="0" smtClean="0">
                <a:solidFill>
                  <a:srgbClr val="003B55"/>
                </a:solidFill>
                <a:latin typeface="Times New Roman" pitchFamily="18" charset="0"/>
                <a:cs typeface="Times New Roman" pitchFamily="18" charset="0"/>
              </a:rPr>
              <a:t>č</a:t>
            </a:r>
            <a:r>
              <a:rPr lang="en-US" sz="1400" dirty="0" err="1" smtClean="0">
                <a:solidFill>
                  <a:srgbClr val="003B55"/>
                </a:solidFill>
                <a:latin typeface="Times New Roman" pitchFamily="18" charset="0"/>
                <a:cs typeface="Times New Roman" pitchFamily="18" charset="0"/>
              </a:rPr>
              <a:t>ivanje</a:t>
            </a:r>
            <a:r>
              <a:rPr lang="en-US" sz="1400" dirty="0" smtClean="0">
                <a:solidFill>
                  <a:srgbClr val="003B55"/>
                </a:solidFill>
                <a:latin typeface="Times New Roman" pitchFamily="18" charset="0"/>
                <a:cs typeface="Times New Roman" pitchFamily="18" charset="0"/>
              </a:rPr>
              <a:t> se </a:t>
            </a:r>
            <a:r>
              <a:rPr lang="en-US" sz="1400" dirty="0" err="1" smtClean="0">
                <a:solidFill>
                  <a:srgbClr val="003B55"/>
                </a:solidFill>
                <a:latin typeface="Times New Roman" pitchFamily="18" charset="0"/>
                <a:cs typeface="Times New Roman" pitchFamily="18" charset="0"/>
              </a:rPr>
              <a:t>vrši</a:t>
            </a:r>
            <a:r>
              <a:rPr lang="en-US" sz="1400" dirty="0" smtClean="0">
                <a:solidFill>
                  <a:srgbClr val="003B55"/>
                </a:solidFill>
                <a:latin typeface="Times New Roman" pitchFamily="18" charset="0"/>
                <a:cs typeface="Times New Roman" pitchFamily="18" charset="0"/>
              </a:rPr>
              <a:t> online, </a:t>
            </a:r>
            <a:r>
              <a:rPr lang="en-US" sz="1400" dirty="0" err="1" smtClean="0">
                <a:solidFill>
                  <a:srgbClr val="003B55"/>
                </a:solidFill>
                <a:latin typeface="Times New Roman" pitchFamily="18" charset="0"/>
                <a:cs typeface="Times New Roman" pitchFamily="18" charset="0"/>
              </a:rPr>
              <a:t>putem</a:t>
            </a:r>
            <a:r>
              <a:rPr lang="en-US" sz="1400" dirty="0" smtClean="0">
                <a:solidFill>
                  <a:srgbClr val="003B55"/>
                </a:solidFill>
                <a:latin typeface="Times New Roman" pitchFamily="18" charset="0"/>
                <a:cs typeface="Times New Roman" pitchFamily="18" charset="0"/>
              </a:rPr>
              <a:t> mail-a, </a:t>
            </a:r>
            <a:r>
              <a:rPr lang="en-US" sz="1400" dirty="0" err="1" smtClean="0">
                <a:solidFill>
                  <a:srgbClr val="003B55"/>
                </a:solidFill>
                <a:latin typeface="Times New Roman" pitchFamily="18" charset="0"/>
                <a:cs typeface="Times New Roman" pitchFamily="18" charset="0"/>
              </a:rPr>
              <a:t>porudžbenice</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na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našem</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sajtu</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ili</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telefonskim</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putem</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Plaćanje</a:t>
            </a:r>
            <a:r>
              <a:rPr lang="en-US" sz="1400" dirty="0" smtClean="0">
                <a:solidFill>
                  <a:srgbClr val="003B55"/>
                </a:solidFill>
                <a:latin typeface="Times New Roman" pitchFamily="18" charset="0"/>
                <a:cs typeface="Times New Roman" pitchFamily="18" charset="0"/>
              </a:rPr>
              <a:t> se </a:t>
            </a:r>
            <a:r>
              <a:rPr lang="en-US" sz="1400" dirty="0" err="1" smtClean="0">
                <a:solidFill>
                  <a:srgbClr val="003B55"/>
                </a:solidFill>
                <a:latin typeface="Times New Roman" pitchFamily="18" charset="0"/>
                <a:cs typeface="Times New Roman" pitchFamily="18" charset="0"/>
              </a:rPr>
              <a:t>vrši</a:t>
            </a:r>
            <a:r>
              <a:rPr lang="en-US" sz="1400" dirty="0" smtClean="0">
                <a:solidFill>
                  <a:srgbClr val="003B55"/>
                </a:solidFill>
                <a:latin typeface="Times New Roman" pitchFamily="18" charset="0"/>
                <a:cs typeface="Times New Roman" pitchFamily="18" charset="0"/>
              </a:rPr>
              <a:t> </a:t>
            </a:r>
            <a:r>
              <a:rPr lang="sr-Latn-RS" sz="1400" dirty="0" smtClean="0">
                <a:solidFill>
                  <a:srgbClr val="003B55"/>
                </a:solidFill>
                <a:latin typeface="Times New Roman" pitchFamily="18" charset="0"/>
                <a:cs typeface="Times New Roman" pitchFamily="18" charset="0"/>
              </a:rPr>
              <a:t>putem </a:t>
            </a:r>
            <a:r>
              <a:rPr lang="en-US" sz="1400" dirty="0" err="1" smtClean="0">
                <a:solidFill>
                  <a:srgbClr val="003B55"/>
                </a:solidFill>
                <a:latin typeface="Times New Roman" pitchFamily="18" charset="0"/>
                <a:cs typeface="Times New Roman" pitchFamily="18" charset="0"/>
              </a:rPr>
              <a:t>virman</a:t>
            </a:r>
            <a:r>
              <a:rPr lang="sr-Latn-RS" sz="1400" dirty="0" smtClean="0">
                <a:solidFill>
                  <a:srgbClr val="003B55"/>
                </a:solidFill>
                <a:latin typeface="Times New Roman" pitchFamily="18" charset="0"/>
                <a:cs typeface="Times New Roman" pitchFamily="18" charset="0"/>
              </a:rPr>
              <a:t>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ili</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putem</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pouzeća</a:t>
            </a:r>
            <a:r>
              <a:rPr lang="en-US" sz="1400" dirty="0" smtClean="0">
                <a:solidFill>
                  <a:srgbClr val="003B55"/>
                </a:solidFill>
                <a:latin typeface="Times New Roman" pitchFamily="18" charset="0"/>
                <a:cs typeface="Times New Roman" pitchFamily="18" charset="0"/>
              </a:rPr>
              <a:t>. </a:t>
            </a:r>
            <a:r>
              <a:rPr lang="en-US" dirty="0" smtClean="0">
                <a:solidFill>
                  <a:srgbClr val="003B55"/>
                </a:solidFill>
                <a:latin typeface="Times New Roman" pitchFamily="18" charset="0"/>
                <a:cs typeface="Times New Roman" pitchFamily="18" charset="0"/>
              </a:rPr>
              <a:t/>
            </a:r>
            <a:br>
              <a:rPr lang="en-US" dirty="0" smtClean="0">
                <a:solidFill>
                  <a:srgbClr val="003B55"/>
                </a:solidFill>
                <a:latin typeface="Times New Roman" pitchFamily="18" charset="0"/>
                <a:cs typeface="Times New Roman" pitchFamily="18" charset="0"/>
              </a:rPr>
            </a:br>
            <a:endParaRPr lang="en-US" dirty="0">
              <a:solidFill>
                <a:srgbClr val="003B55"/>
              </a:solidFill>
              <a:latin typeface="Times New Roman" pitchFamily="18" charset="0"/>
              <a:cs typeface="Times New Roman" pitchFamily="18" charset="0"/>
            </a:endParaRPr>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4</a:t>
            </a:fld>
            <a:endParaRPr lang="en"/>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40</a:t>
            </a:fld>
            <a:endParaRPr lang="en"/>
          </a:p>
        </p:txBody>
      </p:sp>
      <p:sp>
        <p:nvSpPr>
          <p:cNvPr id="13" name="TextBox 12"/>
          <p:cNvSpPr txBox="1"/>
          <p:nvPr/>
        </p:nvSpPr>
        <p:spPr>
          <a:xfrm>
            <a:off x="2287298" y="3531461"/>
            <a:ext cx="3005951" cy="230832"/>
          </a:xfrm>
          <a:prstGeom prst="rect">
            <a:avLst/>
          </a:prstGeom>
          <a:noFill/>
        </p:spPr>
        <p:txBody>
          <a:bodyPr wrap="none" rtlCol="0">
            <a:spAutoFit/>
          </a:bodyPr>
          <a:lstStyle/>
          <a:p>
            <a:r>
              <a:rPr lang="sr-Latn-RS" sz="900" i="1" dirty="0" smtClean="0">
                <a:solidFill>
                  <a:srgbClr val="003B55"/>
                </a:solidFill>
              </a:rPr>
              <a:t>Slika 6.3 Object model: diagram podsistema: </a:t>
            </a:r>
            <a:r>
              <a:rPr lang="nn-NO" sz="900" i="1" dirty="0" smtClean="0">
                <a:solidFill>
                  <a:srgbClr val="003B55"/>
                </a:solidFill>
              </a:rPr>
              <a:t>„</a:t>
            </a:r>
            <a:r>
              <a:rPr lang="sr-Latn-RS" sz="900" i="1" dirty="0" smtClean="0">
                <a:solidFill>
                  <a:srgbClr val="003B55"/>
                </a:solidFill>
              </a:rPr>
              <a:t>Podrška”</a:t>
            </a:r>
            <a:endParaRPr lang="en-US" sz="900" i="1" dirty="0">
              <a:solidFill>
                <a:srgbClr val="003B55"/>
              </a:solidFill>
            </a:endParaRPr>
          </a:p>
        </p:txBody>
      </p:sp>
      <p:pic>
        <p:nvPicPr>
          <p:cNvPr id="8195" name="Picture 3" descr="C:\Users\PC\Downloads\236516660_4283842291700102_1465671287855448672_n.png"/>
          <p:cNvPicPr>
            <a:picLocks noChangeAspect="1" noChangeArrowheads="1"/>
          </p:cNvPicPr>
          <p:nvPr/>
        </p:nvPicPr>
        <p:blipFill>
          <a:blip r:embed="rId2"/>
          <a:srcRect/>
          <a:stretch>
            <a:fillRect/>
          </a:stretch>
        </p:blipFill>
        <p:spPr bwMode="auto">
          <a:xfrm>
            <a:off x="528428" y="208057"/>
            <a:ext cx="6202680" cy="3253264"/>
          </a:xfrm>
          <a:prstGeom prst="rect">
            <a:avLst/>
          </a:prstGeom>
          <a:noFill/>
          <a:ln w="12700">
            <a:solidFill>
              <a:schemeClr val="tx1"/>
            </a:solidFill>
          </a:ln>
        </p:spPr>
      </p:pic>
      <p:sp>
        <p:nvSpPr>
          <p:cNvPr id="8" name="TextBox 7"/>
          <p:cNvSpPr txBox="1"/>
          <p:nvPr/>
        </p:nvSpPr>
        <p:spPr>
          <a:xfrm>
            <a:off x="919192" y="3972304"/>
            <a:ext cx="5434642"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objekta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počinje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logovanjem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radnika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pročita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prethodna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prethodna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čita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obavezu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koje</a:t>
            </a:r>
            <a:r>
              <a:rPr lang="en-US" sz="1200" dirty="0" smtClean="0">
                <a:solidFill>
                  <a:srgbClr val="003B55"/>
                </a:solidFill>
                <a:latin typeface="Times New Roman" pitchFamily="18" charset="0"/>
                <a:cs typeface="Times New Roman" pitchFamily="18" charset="0"/>
              </a:rPr>
              <a:t> je </a:t>
            </a:r>
            <a:r>
              <a:rPr lang="en-US" sz="1200" dirty="0" err="1" smtClean="0">
                <a:solidFill>
                  <a:srgbClr val="003B55"/>
                </a:solidFill>
                <a:latin typeface="Times New Roman" pitchFamily="18" charset="0"/>
                <a:cs typeface="Times New Roman" pitchFamily="18" charset="0"/>
              </a:rPr>
              <a:t>postavljeno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obaveštenja</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41</a:t>
            </a:fld>
            <a:endParaRPr lang="en"/>
          </a:p>
        </p:txBody>
      </p:sp>
      <p:sp>
        <p:nvSpPr>
          <p:cNvPr id="12" name="TextBox 11"/>
          <p:cNvSpPr txBox="1"/>
          <p:nvPr/>
        </p:nvSpPr>
        <p:spPr>
          <a:xfrm>
            <a:off x="563843" y="3945627"/>
            <a:ext cx="16539209" cy="830997"/>
          </a:xfrm>
          <a:prstGeom prst="rect">
            <a:avLst/>
          </a:prstGeom>
          <a:noFill/>
        </p:spPr>
        <p:txBody>
          <a:bodyPr wrap="square" rtlCol="0">
            <a:spAutoFit/>
          </a:bodyPr>
          <a:lstStyle/>
          <a:p>
            <a:r>
              <a:rPr lang="vi-VN" sz="1200" dirty="0" smtClean="0">
                <a:solidFill>
                  <a:srgbClr val="003B55"/>
                </a:solidFill>
                <a:latin typeface="Times New Roman" pitchFamily="18" charset="0"/>
                <a:cs typeface="Times New Roman" pitchFamily="18" charset="0"/>
              </a:rPr>
              <a:t>Dijagram objekta za nabavku namirnica počinje logovanjem radnika. Nakon toga, planiraju se novi recepti,</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 određuju potrebne namirnice i njihova količina, koje se zatim poručuju od odabranih dobavljača po</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 dogovorenoj ceni. Namirnice se dostavljaju i preuzimaju od dobavljača tek kada se na njihov račun uplati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dogovorena suma novca.</a:t>
            </a:r>
            <a:endParaRPr lang="vi-VN" sz="1200" dirty="0">
              <a:solidFill>
                <a:srgbClr val="003B55"/>
              </a:solidFill>
              <a:latin typeface="Times New Roman" pitchFamily="18" charset="0"/>
              <a:cs typeface="Times New Roman" pitchFamily="18" charset="0"/>
            </a:endParaRPr>
          </a:p>
        </p:txBody>
      </p:sp>
      <p:sp>
        <p:nvSpPr>
          <p:cNvPr id="13" name="TextBox 12"/>
          <p:cNvSpPr txBox="1"/>
          <p:nvPr/>
        </p:nvSpPr>
        <p:spPr>
          <a:xfrm>
            <a:off x="2287298" y="3531461"/>
            <a:ext cx="3038011" cy="230832"/>
          </a:xfrm>
          <a:prstGeom prst="rect">
            <a:avLst/>
          </a:prstGeom>
          <a:noFill/>
        </p:spPr>
        <p:txBody>
          <a:bodyPr wrap="none" rtlCol="0">
            <a:spAutoFit/>
          </a:bodyPr>
          <a:lstStyle/>
          <a:p>
            <a:r>
              <a:rPr lang="sr-Latn-RS" sz="900" i="1" dirty="0" smtClean="0">
                <a:solidFill>
                  <a:srgbClr val="003B55"/>
                </a:solidFill>
              </a:rPr>
              <a:t>Slika 6.4 Object model: diagram podsistema: </a:t>
            </a:r>
            <a:r>
              <a:rPr lang="nn-NO" sz="900" i="1" dirty="0" smtClean="0">
                <a:solidFill>
                  <a:srgbClr val="003B55"/>
                </a:solidFill>
              </a:rPr>
              <a:t>„</a:t>
            </a:r>
            <a:r>
              <a:rPr lang="sr-Latn-RS" sz="900" i="1" dirty="0" smtClean="0">
                <a:solidFill>
                  <a:srgbClr val="003B55"/>
                </a:solidFill>
              </a:rPr>
              <a:t>Nabavka”</a:t>
            </a:r>
            <a:endParaRPr lang="en-US" sz="900" i="1" dirty="0">
              <a:solidFill>
                <a:srgbClr val="003B55"/>
              </a:solidFill>
            </a:endParaRPr>
          </a:p>
        </p:txBody>
      </p:sp>
      <p:pic>
        <p:nvPicPr>
          <p:cNvPr id="9219" name="Picture 3" descr="C:\Users\PC\Downloads\236152941_324672236106409_4681494132718203508_n.png"/>
          <p:cNvPicPr>
            <a:picLocks noChangeAspect="1" noChangeArrowheads="1"/>
          </p:cNvPicPr>
          <p:nvPr/>
        </p:nvPicPr>
        <p:blipFill>
          <a:blip r:embed="rId2"/>
          <a:srcRect/>
          <a:stretch>
            <a:fillRect/>
          </a:stretch>
        </p:blipFill>
        <p:spPr bwMode="auto">
          <a:xfrm>
            <a:off x="546326" y="247986"/>
            <a:ext cx="6459379" cy="2991326"/>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42</a:t>
            </a:fld>
            <a:endParaRPr lang="en"/>
          </a:p>
        </p:txBody>
      </p:sp>
      <p:sp>
        <p:nvSpPr>
          <p:cNvPr id="12" name="TextBox 11"/>
          <p:cNvSpPr txBox="1"/>
          <p:nvPr/>
        </p:nvSpPr>
        <p:spPr>
          <a:xfrm>
            <a:off x="563844" y="3980133"/>
            <a:ext cx="16539209" cy="830997"/>
          </a:xfrm>
          <a:prstGeom prst="rect">
            <a:avLst/>
          </a:prstGeom>
          <a:noFill/>
        </p:spPr>
        <p:txBody>
          <a:bodyPr wrap="square" rtlCol="0">
            <a:spAutoFit/>
          </a:bodyPr>
          <a:lstStyle/>
          <a:p>
            <a:r>
              <a:rPr lang="vi-VN" sz="1200" dirty="0" smtClean="0">
                <a:solidFill>
                  <a:srgbClr val="003B55"/>
                </a:solidFill>
                <a:latin typeface="Times New Roman" pitchFamily="18" charset="0"/>
                <a:cs typeface="Times New Roman" pitchFamily="18" charset="0"/>
              </a:rPr>
              <a:t>Dijagram glavnog sistema počinje logovanjem ili registracijom. U ponudi za logovanje su i korisnik i radnik.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Korisnik dobija opciju da pregleda usluge koje su ponuđene, da odabere poručivanje, postavljanje pitanja,</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 ili opciju pretplate, nakon čega se prelazi u određeni sistem u zavisnosti od izbora korisnika. Radnik može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da pregleda zaduženja, da odabere ili podršku ili nabavku, pa da zatim to zaduženje i izvrši.</a:t>
            </a:r>
            <a:endParaRPr lang="en-US" sz="1200" dirty="0">
              <a:solidFill>
                <a:srgbClr val="003B55"/>
              </a:solidFill>
              <a:latin typeface="Times New Roman" pitchFamily="18" charset="0"/>
              <a:cs typeface="Times New Roman" pitchFamily="18" charset="0"/>
            </a:endParaRPr>
          </a:p>
        </p:txBody>
      </p:sp>
      <p:sp>
        <p:nvSpPr>
          <p:cNvPr id="13" name="TextBox 12"/>
          <p:cNvSpPr txBox="1"/>
          <p:nvPr/>
        </p:nvSpPr>
        <p:spPr>
          <a:xfrm>
            <a:off x="2287298" y="3531461"/>
            <a:ext cx="3659976" cy="230832"/>
          </a:xfrm>
          <a:prstGeom prst="rect">
            <a:avLst/>
          </a:prstGeom>
          <a:noFill/>
        </p:spPr>
        <p:txBody>
          <a:bodyPr wrap="none" rtlCol="0">
            <a:spAutoFit/>
          </a:bodyPr>
          <a:lstStyle/>
          <a:p>
            <a:r>
              <a:rPr lang="sr-Latn-RS" sz="900" i="1" dirty="0" smtClean="0">
                <a:solidFill>
                  <a:srgbClr val="003B55"/>
                </a:solidFill>
              </a:rPr>
              <a:t>Slika 6.5 Object model: </a:t>
            </a:r>
            <a:r>
              <a:rPr lang="nn-NO" sz="900" i="1" dirty="0" smtClean="0">
                <a:solidFill>
                  <a:srgbClr val="003B55"/>
                </a:solidFill>
              </a:rPr>
              <a:t>glavnog sistema</a:t>
            </a:r>
            <a:r>
              <a:rPr lang="sr-Latn-RS" sz="900" i="1" dirty="0" smtClean="0">
                <a:solidFill>
                  <a:srgbClr val="003B55"/>
                </a:solidFill>
              </a:rPr>
              <a:t>:</a:t>
            </a:r>
            <a:r>
              <a:rPr lang="nn-NO" sz="900" i="1" dirty="0" smtClean="0">
                <a:solidFill>
                  <a:srgbClr val="003B55"/>
                </a:solidFill>
              </a:rPr>
              <a:t> „Online prodaja namirnica“</a:t>
            </a:r>
            <a:endParaRPr lang="en-US" sz="900" i="1" dirty="0">
              <a:solidFill>
                <a:srgbClr val="003B55"/>
              </a:solidFill>
            </a:endParaRPr>
          </a:p>
        </p:txBody>
      </p:sp>
      <p:pic>
        <p:nvPicPr>
          <p:cNvPr id="10242" name="Picture 2" descr="C:\Users\PC\Downloads\236916050_260707842347110_467068371316094243_n(3).png"/>
          <p:cNvPicPr>
            <a:picLocks noChangeAspect="1" noChangeArrowheads="1"/>
          </p:cNvPicPr>
          <p:nvPr/>
        </p:nvPicPr>
        <p:blipFill>
          <a:blip r:embed="rId2"/>
          <a:srcRect/>
          <a:stretch>
            <a:fillRect/>
          </a:stretch>
        </p:blipFill>
        <p:spPr bwMode="auto">
          <a:xfrm>
            <a:off x="580071" y="376184"/>
            <a:ext cx="6650546" cy="2854643"/>
          </a:xfrm>
          <a:prstGeom prst="rect">
            <a:avLst/>
          </a:prstGeom>
          <a:noFill/>
          <a:ln w="12700">
            <a:solidFill>
              <a:srgbClr val="003B55"/>
            </a:solidFill>
          </a:ln>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1" dirty="0" smtClean="0">
                <a:latin typeface="Times New Roman" pitchFamily="18" charset="0"/>
                <a:cs typeface="Times New Roman" pitchFamily="18" charset="0"/>
              </a:rPr>
              <a:t>5.7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Konceptualni</a:t>
            </a:r>
            <a:r>
              <a:rPr lang="en-US" sz="3200" b="1" dirty="0" smtClean="0">
                <a:latin typeface="Times New Roman" pitchFamily="18" charset="0"/>
                <a:cs typeface="Times New Roman" pitchFamily="18" charset="0"/>
              </a:rPr>
              <a:t> model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podataka</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44</a:t>
            </a:fld>
            <a:endParaRPr lang="en"/>
          </a:p>
        </p:txBody>
      </p:sp>
      <p:sp>
        <p:nvSpPr>
          <p:cNvPr id="12" name="TextBox 11"/>
          <p:cNvSpPr txBox="1"/>
          <p:nvPr/>
        </p:nvSpPr>
        <p:spPr>
          <a:xfrm>
            <a:off x="874395" y="3962880"/>
            <a:ext cx="16539209" cy="646331"/>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Konceptualni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entitete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kupac</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sastojak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kartica</a:t>
            </a:r>
            <a:r>
              <a:rPr lang="en-US" sz="1200" dirty="0" smtClean="0">
                <a:solidFill>
                  <a:srgbClr val="003B55"/>
                </a:solidFill>
                <a:latin typeface="Times New Roman" pitchFamily="18" charset="0"/>
                <a:cs typeface="Times New Roman" pitchFamily="18" charset="0"/>
              </a:rPr>
              <a:t>.</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Entiteti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svoje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atribute</a:t>
            </a:r>
            <a:r>
              <a:rPr lang="en-US" sz="1200" dirty="0" smtClean="0">
                <a:solidFill>
                  <a:srgbClr val="003B55"/>
                </a:solidFill>
                <a:latin typeface="Times New Roman" pitchFamily="18" charset="0"/>
                <a:cs typeface="Times New Roman" pitchFamily="18" charset="0"/>
              </a:rPr>
              <a:t>, a </a:t>
            </a:r>
            <a:r>
              <a:rPr lang="en-US" sz="1200" dirty="0" err="1" smtClean="0">
                <a:solidFill>
                  <a:srgbClr val="003B55"/>
                </a:solidFill>
                <a:latin typeface="Times New Roman" pitchFamily="18" charset="0"/>
                <a:cs typeface="Times New Roman" pitchFamily="18" charset="0"/>
              </a:rPr>
              <a:t>relacije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kupac</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odabere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bira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sastojke</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plaća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dostava</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donosi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Plaćanje</a:t>
            </a:r>
            <a:r>
              <a:rPr lang="en-US" sz="1200" dirty="0" smtClean="0">
                <a:solidFill>
                  <a:srgbClr val="003B55"/>
                </a:solidFill>
                <a:latin typeface="Times New Roman" pitchFamily="18" charset="0"/>
                <a:cs typeface="Times New Roman" pitchFamily="18" charset="0"/>
              </a:rPr>
              <a:t> je </a:t>
            </a:r>
            <a:r>
              <a:rPr lang="en-US" sz="1200" dirty="0" err="1" smtClean="0">
                <a:solidFill>
                  <a:srgbClr val="003B55"/>
                </a:solidFill>
                <a:latin typeface="Times New Roman" pitchFamily="18" charset="0"/>
                <a:cs typeface="Times New Roman" pitchFamily="18" charset="0"/>
              </a:rPr>
              <a:t>moguće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vršiti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karticom</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
        <p:nvSpPr>
          <p:cNvPr id="13" name="TextBox 12"/>
          <p:cNvSpPr txBox="1"/>
          <p:nvPr/>
        </p:nvSpPr>
        <p:spPr>
          <a:xfrm>
            <a:off x="2287298" y="3531461"/>
            <a:ext cx="3493264" cy="369332"/>
          </a:xfrm>
          <a:prstGeom prst="rect">
            <a:avLst/>
          </a:prstGeom>
          <a:noFill/>
        </p:spPr>
        <p:txBody>
          <a:bodyPr wrap="none" rtlCol="0">
            <a:spAutoFit/>
          </a:bodyPr>
          <a:lstStyle/>
          <a:p>
            <a:r>
              <a:rPr lang="sr-Latn-RS" sz="900" i="1" dirty="0" smtClean="0">
                <a:solidFill>
                  <a:srgbClr val="003B55"/>
                </a:solidFill>
              </a:rPr>
              <a:t>Slika 7.1 </a:t>
            </a:r>
            <a:r>
              <a:rPr lang="en-US" sz="900" i="1" dirty="0" smtClean="0">
                <a:solidFill>
                  <a:srgbClr val="003B55"/>
                </a:solidFill>
              </a:rPr>
              <a:t>Conceptual Data Model</a:t>
            </a:r>
            <a:r>
              <a:rPr lang="sr-Latn-RS" sz="900" i="1" dirty="0" smtClean="0">
                <a:solidFill>
                  <a:srgbClr val="003B55"/>
                </a:solidFill>
              </a:rPr>
              <a:t>: diagram</a:t>
            </a:r>
            <a:r>
              <a:rPr lang="en-US" sz="900" i="1" dirty="0" smtClean="0">
                <a:solidFill>
                  <a:srgbClr val="003B55"/>
                </a:solidFill>
              </a:rPr>
              <a:t> </a:t>
            </a:r>
            <a:r>
              <a:rPr lang="en-US" sz="900" i="1" dirty="0" err="1" smtClean="0">
                <a:solidFill>
                  <a:srgbClr val="003B55"/>
                </a:solidFill>
              </a:rPr>
              <a:t>podsistema</a:t>
            </a:r>
            <a:r>
              <a:rPr lang="sr-Latn-RS" sz="900" i="1" dirty="0" smtClean="0">
                <a:solidFill>
                  <a:srgbClr val="003B55"/>
                </a:solidFill>
              </a:rPr>
              <a:t>:</a:t>
            </a:r>
            <a:r>
              <a:rPr lang="en-US" sz="900" i="1" dirty="0" smtClean="0">
                <a:solidFill>
                  <a:srgbClr val="003B55"/>
                </a:solidFill>
              </a:rPr>
              <a:t> „</a:t>
            </a:r>
            <a:r>
              <a:rPr lang="en-US" sz="900" i="1" dirty="0" err="1" smtClean="0">
                <a:solidFill>
                  <a:srgbClr val="003B55"/>
                </a:solidFill>
              </a:rPr>
              <a:t>Prodaja</a:t>
            </a:r>
            <a:r>
              <a:rPr lang="en-US" sz="900" i="1" dirty="0" smtClean="0">
                <a:solidFill>
                  <a:srgbClr val="003B55"/>
                </a:solidFill>
              </a:rPr>
              <a:t>“</a:t>
            </a:r>
            <a:endParaRPr lang="en-US" sz="900" dirty="0" smtClean="0">
              <a:solidFill>
                <a:srgbClr val="003B55"/>
              </a:solidFill>
            </a:endParaRPr>
          </a:p>
          <a:p>
            <a:endParaRPr lang="en-US" sz="900" i="1" dirty="0">
              <a:solidFill>
                <a:srgbClr val="003B55"/>
              </a:solidFill>
            </a:endParaRPr>
          </a:p>
        </p:txBody>
      </p:sp>
      <p:sp>
        <p:nvSpPr>
          <p:cNvPr id="10" name="Rectangle 9"/>
          <p:cNvSpPr/>
          <p:nvPr/>
        </p:nvSpPr>
        <p:spPr>
          <a:xfrm>
            <a:off x="2914992" y="209500"/>
            <a:ext cx="2808782" cy="307777"/>
          </a:xfrm>
          <a:prstGeom prst="rect">
            <a:avLst/>
          </a:prstGeom>
        </p:spPr>
        <p:txBody>
          <a:bodyPr wrap="none">
            <a:spAutoFit/>
          </a:bodyPr>
          <a:lstStyle/>
          <a:p>
            <a:r>
              <a:rPr lang="sr-Latn-RS" b="1" dirty="0" smtClean="0">
                <a:solidFill>
                  <a:srgbClr val="003B55"/>
                </a:solidFill>
                <a:latin typeface="Times New Roman" pitchFamily="18" charset="0"/>
                <a:cs typeface="Times New Roman" pitchFamily="18" charset="0"/>
              </a:rPr>
              <a:t>5.7  </a:t>
            </a:r>
            <a:r>
              <a:rPr lang="en-US" b="1" dirty="0" err="1" smtClean="0">
                <a:solidFill>
                  <a:srgbClr val="003B55"/>
                </a:solidFill>
                <a:latin typeface="Times New Roman" pitchFamily="18" charset="0"/>
                <a:cs typeface="Times New Roman" pitchFamily="18" charset="0"/>
              </a:rPr>
              <a:t>Konceptualni</a:t>
            </a:r>
            <a:r>
              <a:rPr lang="en-US" b="1" dirty="0" smtClean="0">
                <a:solidFill>
                  <a:srgbClr val="003B55"/>
                </a:solidFill>
                <a:latin typeface="Times New Roman" pitchFamily="18" charset="0"/>
                <a:cs typeface="Times New Roman" pitchFamily="18" charset="0"/>
              </a:rPr>
              <a:t> model </a:t>
            </a:r>
            <a:r>
              <a:rPr lang="en-US" b="1" dirty="0" err="1" smtClean="0">
                <a:solidFill>
                  <a:srgbClr val="003B55"/>
                </a:solidFill>
                <a:latin typeface="Times New Roman" pitchFamily="18" charset="0"/>
                <a:cs typeface="Times New Roman" pitchFamily="18" charset="0"/>
              </a:rPr>
              <a:t>podataka</a:t>
            </a:r>
            <a:endParaRPr lang="en-US" b="1" dirty="0">
              <a:solidFill>
                <a:srgbClr val="003B55"/>
              </a:solidFill>
              <a:latin typeface="Times New Roman" pitchFamily="18" charset="0"/>
              <a:cs typeface="Times New Roman" pitchFamily="18" charset="0"/>
            </a:endParaRPr>
          </a:p>
        </p:txBody>
      </p:sp>
      <p:pic>
        <p:nvPicPr>
          <p:cNvPr id="6" name="Picture 5" descr="Diagram&#10;&#10;Description automatically generated"/>
          <p:cNvPicPr>
            <a:picLocks noChangeAspect="1"/>
          </p:cNvPicPr>
          <p:nvPr/>
        </p:nvPicPr>
        <p:blipFill rotWithShape="1">
          <a:blip r:embed="rId2">
            <a:extLst>
              <a:ext uri="{28A0092B-C50C-407E-A947-70E740481C1C}">
                <a14:useLocalDpi xmlns:a14="http://schemas.microsoft.com/office/drawing/2010/main" val="0"/>
              </a:ext>
            </a:extLst>
          </a:blip>
          <a:srcRect l="5359" t="2086" r="2199"/>
          <a:stretch/>
        </p:blipFill>
        <p:spPr bwMode="auto">
          <a:xfrm>
            <a:off x="1136891" y="584780"/>
            <a:ext cx="5122367" cy="2788566"/>
          </a:xfrm>
          <a:prstGeom prst="rect">
            <a:avLst/>
          </a:prstGeom>
          <a:ln w="12700">
            <a:solidFill>
              <a:srgbClr val="003B55"/>
            </a:solid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45</a:t>
            </a:fld>
            <a:endParaRPr lang="en"/>
          </a:p>
        </p:txBody>
      </p:sp>
      <p:sp>
        <p:nvSpPr>
          <p:cNvPr id="12" name="TextBox 11"/>
          <p:cNvSpPr txBox="1"/>
          <p:nvPr/>
        </p:nvSpPr>
        <p:spPr>
          <a:xfrm>
            <a:off x="874395" y="3962880"/>
            <a:ext cx="16539209"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Konceptualni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entitete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poručilac</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dostavljač</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Entiteti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svoje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atribute</a:t>
            </a:r>
            <a:r>
              <a:rPr lang="en-US" sz="1200" dirty="0" smtClean="0">
                <a:solidFill>
                  <a:srgbClr val="003B55"/>
                </a:solidFill>
                <a:latin typeface="Times New Roman" pitchFamily="18" charset="0"/>
                <a:cs typeface="Times New Roman" pitchFamily="18" charset="0"/>
              </a:rPr>
              <a:t>, a </a:t>
            </a:r>
            <a:r>
              <a:rPr lang="en-US" sz="1200" dirty="0" err="1" smtClean="0">
                <a:solidFill>
                  <a:srgbClr val="003B55"/>
                </a:solidFill>
                <a:latin typeface="Times New Roman" pitchFamily="18" charset="0"/>
                <a:cs typeface="Times New Roman" pitchFamily="18" charset="0"/>
              </a:rPr>
              <a:t>relacije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poručilac</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bira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dostavljač</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dostavlja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donosi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a:t>
            </a:r>
          </a:p>
          <a:p>
            <a:endParaRPr lang="en-US" sz="1200" dirty="0">
              <a:solidFill>
                <a:srgbClr val="003B55"/>
              </a:solidFill>
              <a:latin typeface="Times New Roman" pitchFamily="18" charset="0"/>
              <a:cs typeface="Times New Roman" pitchFamily="18" charset="0"/>
            </a:endParaRPr>
          </a:p>
        </p:txBody>
      </p:sp>
      <p:sp>
        <p:nvSpPr>
          <p:cNvPr id="13" name="TextBox 12"/>
          <p:cNvSpPr txBox="1"/>
          <p:nvPr/>
        </p:nvSpPr>
        <p:spPr>
          <a:xfrm>
            <a:off x="2287298" y="3531461"/>
            <a:ext cx="3595856" cy="507831"/>
          </a:xfrm>
          <a:prstGeom prst="rect">
            <a:avLst/>
          </a:prstGeom>
          <a:noFill/>
        </p:spPr>
        <p:txBody>
          <a:bodyPr wrap="none" rtlCol="0">
            <a:spAutoFit/>
          </a:bodyPr>
          <a:lstStyle/>
          <a:p>
            <a:r>
              <a:rPr lang="sr-Latn-RS" sz="900" i="1" dirty="0" smtClean="0">
                <a:solidFill>
                  <a:srgbClr val="003B55"/>
                </a:solidFill>
              </a:rPr>
              <a:t>Slika 7.2 </a:t>
            </a:r>
            <a:r>
              <a:rPr lang="en-US" sz="900" b="1" i="1" dirty="0" smtClean="0"/>
              <a:t>. </a:t>
            </a:r>
            <a:r>
              <a:rPr lang="en-US" sz="900" i="1" dirty="0" smtClean="0">
                <a:solidFill>
                  <a:srgbClr val="003B55"/>
                </a:solidFill>
              </a:rPr>
              <a:t>Conceptual Data Model</a:t>
            </a:r>
            <a:r>
              <a:rPr lang="sr-Latn-RS" sz="900" i="1" dirty="0" smtClean="0">
                <a:solidFill>
                  <a:srgbClr val="003B55"/>
                </a:solidFill>
              </a:rPr>
              <a:t>: diagram</a:t>
            </a:r>
            <a:r>
              <a:rPr lang="en-US" sz="900" i="1" dirty="0" smtClean="0">
                <a:solidFill>
                  <a:srgbClr val="003B55"/>
                </a:solidFill>
              </a:rPr>
              <a:t> </a:t>
            </a:r>
            <a:r>
              <a:rPr lang="en-US" sz="900" i="1" dirty="0" err="1" smtClean="0">
                <a:solidFill>
                  <a:srgbClr val="003B55"/>
                </a:solidFill>
              </a:rPr>
              <a:t>podsistema</a:t>
            </a:r>
            <a:r>
              <a:rPr lang="sr-Latn-RS" sz="900" i="1" dirty="0" smtClean="0">
                <a:solidFill>
                  <a:srgbClr val="003B55"/>
                </a:solidFill>
              </a:rPr>
              <a:t>: </a:t>
            </a:r>
            <a:r>
              <a:rPr lang="en-US" sz="900" i="1" dirty="0" smtClean="0">
                <a:solidFill>
                  <a:srgbClr val="003B55"/>
                </a:solidFill>
              </a:rPr>
              <a:t>„</a:t>
            </a:r>
            <a:r>
              <a:rPr lang="en-US" sz="900" i="1" dirty="0" err="1" smtClean="0">
                <a:solidFill>
                  <a:srgbClr val="003B55"/>
                </a:solidFill>
              </a:rPr>
              <a:t>Dostava</a:t>
            </a:r>
            <a:r>
              <a:rPr lang="en-US" sz="900" i="1" dirty="0" smtClean="0">
                <a:solidFill>
                  <a:srgbClr val="003B55"/>
                </a:solidFill>
              </a:rPr>
              <a:t>”</a:t>
            </a:r>
            <a:endParaRPr lang="en-US" sz="900" dirty="0" smtClean="0">
              <a:solidFill>
                <a:srgbClr val="003B55"/>
              </a:solidFill>
            </a:endParaRPr>
          </a:p>
          <a:p>
            <a:endParaRPr lang="en-US" sz="900" dirty="0" smtClean="0">
              <a:solidFill>
                <a:srgbClr val="003B55"/>
              </a:solidFill>
            </a:endParaRPr>
          </a:p>
          <a:p>
            <a:endParaRPr lang="en-US" sz="900" i="1" dirty="0">
              <a:solidFill>
                <a:srgbClr val="003B55"/>
              </a:solidFill>
            </a:endParaRPr>
          </a:p>
        </p:txBody>
      </p:sp>
      <p:pic>
        <p:nvPicPr>
          <p:cNvPr id="7" name="Picture 6"/>
          <p:cNvPicPr/>
          <p:nvPr/>
        </p:nvPicPr>
        <p:blipFill>
          <a:blip r:embed="rId2">
            <a:extLst>
              <a:ext uri="{28A0092B-C50C-407E-A947-70E740481C1C}">
                <a14:useLocalDpi xmlns:a14="http://schemas.microsoft.com/office/drawing/2010/main" val="0"/>
              </a:ext>
            </a:extLst>
          </a:blip>
          <a:stretch>
            <a:fillRect/>
          </a:stretch>
        </p:blipFill>
        <p:spPr bwMode="auto">
          <a:xfrm>
            <a:off x="995739" y="378700"/>
            <a:ext cx="5392734" cy="3040380"/>
          </a:xfrm>
          <a:prstGeom prst="rect">
            <a:avLst/>
          </a:prstGeom>
          <a:ln w="12700">
            <a:solidFill>
              <a:srgbClr val="003B55"/>
            </a:solid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46</a:t>
            </a:fld>
            <a:endParaRPr lang="en"/>
          </a:p>
        </p:txBody>
      </p:sp>
      <p:sp>
        <p:nvSpPr>
          <p:cNvPr id="13" name="TextBox 12"/>
          <p:cNvSpPr txBox="1"/>
          <p:nvPr/>
        </p:nvSpPr>
        <p:spPr>
          <a:xfrm>
            <a:off x="2304551" y="3462449"/>
            <a:ext cx="3615092" cy="646331"/>
          </a:xfrm>
          <a:prstGeom prst="rect">
            <a:avLst/>
          </a:prstGeom>
          <a:noFill/>
        </p:spPr>
        <p:txBody>
          <a:bodyPr wrap="none" rtlCol="0">
            <a:spAutoFit/>
          </a:bodyPr>
          <a:lstStyle/>
          <a:p>
            <a:r>
              <a:rPr lang="sr-Latn-RS" sz="900" i="1" dirty="0" smtClean="0">
                <a:solidFill>
                  <a:srgbClr val="003B55"/>
                </a:solidFill>
              </a:rPr>
              <a:t>Slika 7.3</a:t>
            </a:r>
            <a:r>
              <a:rPr lang="sr-Latn-RS" sz="900" b="1" i="1" dirty="0" smtClean="0">
                <a:solidFill>
                  <a:srgbClr val="003B55"/>
                </a:solidFill>
              </a:rPr>
              <a:t>  </a:t>
            </a:r>
            <a:r>
              <a:rPr lang="en-US" sz="900" i="1" dirty="0" smtClean="0">
                <a:solidFill>
                  <a:srgbClr val="003B55"/>
                </a:solidFill>
              </a:rPr>
              <a:t>Conceptual Data Model</a:t>
            </a:r>
            <a:r>
              <a:rPr lang="sr-Latn-RS" sz="900" i="1" dirty="0" smtClean="0">
                <a:solidFill>
                  <a:srgbClr val="003B55"/>
                </a:solidFill>
              </a:rPr>
              <a:t>: diagram </a:t>
            </a:r>
            <a:r>
              <a:rPr lang="en-US" sz="900" i="1" dirty="0" err="1" smtClean="0">
                <a:solidFill>
                  <a:srgbClr val="003B55"/>
                </a:solidFill>
              </a:rPr>
              <a:t>podsistema</a:t>
            </a:r>
            <a:r>
              <a:rPr lang="sr-Latn-RS" sz="900" i="1" dirty="0" smtClean="0">
                <a:solidFill>
                  <a:srgbClr val="003B55"/>
                </a:solidFill>
              </a:rPr>
              <a:t>:</a:t>
            </a:r>
            <a:r>
              <a:rPr lang="en-US" sz="900" i="1" dirty="0" smtClean="0">
                <a:solidFill>
                  <a:srgbClr val="003B55"/>
                </a:solidFill>
              </a:rPr>
              <a:t> „</a:t>
            </a:r>
            <a:r>
              <a:rPr lang="en-US" sz="900" i="1" dirty="0" err="1" smtClean="0">
                <a:solidFill>
                  <a:srgbClr val="003B55"/>
                </a:solidFill>
              </a:rPr>
              <a:t>Podrška</a:t>
            </a:r>
            <a:r>
              <a:rPr lang="en-US" sz="900" i="1" dirty="0" smtClean="0">
                <a:solidFill>
                  <a:srgbClr val="003B55"/>
                </a:solidFill>
              </a:rPr>
              <a:t>“</a:t>
            </a:r>
            <a:endParaRPr lang="en-US" sz="900" dirty="0" smtClean="0">
              <a:solidFill>
                <a:srgbClr val="003B55"/>
              </a:solidFill>
            </a:endParaRPr>
          </a:p>
          <a:p>
            <a:endParaRPr lang="en-US" sz="900" dirty="0" smtClean="0">
              <a:solidFill>
                <a:srgbClr val="003B55"/>
              </a:solidFill>
            </a:endParaRPr>
          </a:p>
          <a:p>
            <a:endParaRPr lang="en-US" sz="900" dirty="0" smtClean="0">
              <a:solidFill>
                <a:srgbClr val="003B55"/>
              </a:solidFill>
            </a:endParaRPr>
          </a:p>
          <a:p>
            <a:endParaRPr lang="en-US" sz="900" i="1" dirty="0">
              <a:solidFill>
                <a:srgbClr val="003B55"/>
              </a:solidFill>
            </a:endParaRPr>
          </a:p>
        </p:txBody>
      </p:sp>
      <p:sp>
        <p:nvSpPr>
          <p:cNvPr id="6" name="Rectangle 5"/>
          <p:cNvSpPr/>
          <p:nvPr/>
        </p:nvSpPr>
        <p:spPr>
          <a:xfrm>
            <a:off x="1268083" y="3863328"/>
            <a:ext cx="5883215" cy="830997"/>
          </a:xfrm>
          <a:prstGeom prst="rect">
            <a:avLst/>
          </a:prstGeom>
        </p:spPr>
        <p:txBody>
          <a:bodyPr wrap="square">
            <a:spAutoFit/>
          </a:bodyPr>
          <a:lstStyle/>
          <a:p>
            <a:r>
              <a:rPr lang="en-US" sz="1200" dirty="0" err="1" smtClean="0">
                <a:solidFill>
                  <a:srgbClr val="003B55"/>
                </a:solidFill>
                <a:latin typeface="Times New Roman" pitchFamily="18" charset="0"/>
                <a:cs typeface="Times New Roman" pitchFamily="18" charset="0"/>
              </a:rPr>
              <a:t>Konceptualni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entitete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Entiteti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svoje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atribute</a:t>
            </a:r>
            <a:r>
              <a:rPr lang="en-US" sz="1200" dirty="0" smtClean="0">
                <a:solidFill>
                  <a:srgbClr val="003B55"/>
                </a:solidFill>
                <a:latin typeface="Times New Roman" pitchFamily="18" charset="0"/>
                <a:cs typeface="Times New Roman" pitchFamily="18" charset="0"/>
              </a:rPr>
              <a:t>, a </a:t>
            </a:r>
            <a:r>
              <a:rPr lang="en-US" sz="1200" dirty="0" err="1" smtClean="0">
                <a:solidFill>
                  <a:srgbClr val="003B55"/>
                </a:solidFill>
                <a:latin typeface="Times New Roman" pitchFamily="18" charset="0"/>
                <a:cs typeface="Times New Roman" pitchFamily="18" charset="0"/>
              </a:rPr>
              <a:t>relacije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čita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pregleda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čita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piše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njih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postavlja</a:t>
            </a:r>
            <a:r>
              <a:rPr lang="en-US" sz="1200" dirty="0" smtClean="0">
                <a:solidFill>
                  <a:srgbClr val="003B55"/>
                </a:solidFill>
                <a:latin typeface="Times New Roman" pitchFamily="18" charset="0"/>
                <a:cs typeface="Times New Roman" pitchFamily="18" charset="0"/>
              </a:rPr>
              <a:t> nova </a:t>
            </a:r>
            <a:r>
              <a:rPr lang="en-US" sz="1200" dirty="0" err="1" smtClean="0">
                <a:solidFill>
                  <a:srgbClr val="003B55"/>
                </a:solidFill>
                <a:latin typeface="Times New Roman" pitchFamily="18" charset="0"/>
                <a:cs typeface="Times New Roman" pitchFamily="18" charset="0"/>
              </a:rPr>
              <a:t>obaveštenja</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pic>
        <p:nvPicPr>
          <p:cNvPr id="9" name="Picture 8" descr="Diagram&#10;&#10;Description automatically generated"/>
          <p:cNvPicPr/>
          <p:nvPr/>
        </p:nvPicPr>
        <p:blipFill rotWithShape="1">
          <a:blip r:embed="rId2">
            <a:extLst>
              <a:ext uri="{28A0092B-C50C-407E-A947-70E740481C1C}">
                <a14:useLocalDpi xmlns:a14="http://schemas.microsoft.com/office/drawing/2010/main" val="0"/>
              </a:ext>
            </a:extLst>
          </a:blip>
          <a:srcRect l="1340" t="1876" r="1664"/>
          <a:stretch/>
        </p:blipFill>
        <p:spPr bwMode="auto">
          <a:xfrm>
            <a:off x="1185845" y="353179"/>
            <a:ext cx="5633621" cy="2849880"/>
          </a:xfrm>
          <a:prstGeom prst="rect">
            <a:avLst/>
          </a:prstGeom>
          <a:ln w="12700">
            <a:solidFill>
              <a:srgbClr val="003B55"/>
            </a:solid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47</a:t>
            </a:fld>
            <a:endParaRPr lang="en"/>
          </a:p>
        </p:txBody>
      </p:sp>
      <p:sp>
        <p:nvSpPr>
          <p:cNvPr id="13" name="TextBox 12"/>
          <p:cNvSpPr txBox="1"/>
          <p:nvPr/>
        </p:nvSpPr>
        <p:spPr>
          <a:xfrm>
            <a:off x="2186019" y="3564050"/>
            <a:ext cx="4189382" cy="230832"/>
          </a:xfrm>
          <a:prstGeom prst="rect">
            <a:avLst/>
          </a:prstGeom>
          <a:noFill/>
        </p:spPr>
        <p:txBody>
          <a:bodyPr wrap="square" rtlCol="0">
            <a:spAutoFit/>
          </a:bodyPr>
          <a:lstStyle/>
          <a:p>
            <a:r>
              <a:rPr lang="sr-Latn-RS" sz="900" i="1" dirty="0" smtClean="0">
                <a:solidFill>
                  <a:srgbClr val="003B55"/>
                </a:solidFill>
              </a:rPr>
              <a:t>Slika 7.4  </a:t>
            </a:r>
            <a:r>
              <a:rPr lang="en-US" sz="900" i="1" dirty="0" err="1" smtClean="0">
                <a:solidFill>
                  <a:srgbClr val="003B55"/>
                </a:solidFill>
              </a:rPr>
              <a:t>Concteptual</a:t>
            </a:r>
            <a:r>
              <a:rPr lang="en-US" sz="900" i="1" dirty="0" smtClean="0">
                <a:solidFill>
                  <a:srgbClr val="003B55"/>
                </a:solidFill>
              </a:rPr>
              <a:t> Data Model</a:t>
            </a:r>
            <a:r>
              <a:rPr lang="sr-Latn-RS" sz="900" i="1" dirty="0" smtClean="0">
                <a:solidFill>
                  <a:srgbClr val="003B55"/>
                </a:solidFill>
              </a:rPr>
              <a:t>: diagram</a:t>
            </a:r>
            <a:r>
              <a:rPr lang="en-US" sz="900" i="1" dirty="0" smtClean="0">
                <a:solidFill>
                  <a:srgbClr val="003B55"/>
                </a:solidFill>
              </a:rPr>
              <a:t> </a:t>
            </a:r>
            <a:r>
              <a:rPr lang="en-US" sz="900" i="1" dirty="0" err="1" smtClean="0">
                <a:solidFill>
                  <a:srgbClr val="003B55"/>
                </a:solidFill>
              </a:rPr>
              <a:t>podsistema</a:t>
            </a:r>
            <a:r>
              <a:rPr lang="sr-Latn-RS" sz="900" i="1" dirty="0" smtClean="0">
                <a:solidFill>
                  <a:srgbClr val="003B55"/>
                </a:solidFill>
              </a:rPr>
              <a:t>:</a:t>
            </a:r>
            <a:r>
              <a:rPr lang="en-US" sz="900" i="1" dirty="0" smtClean="0">
                <a:solidFill>
                  <a:srgbClr val="003B55"/>
                </a:solidFill>
              </a:rPr>
              <a:t> „</a:t>
            </a:r>
            <a:r>
              <a:rPr lang="en-US" sz="900" i="1" dirty="0" err="1" smtClean="0">
                <a:solidFill>
                  <a:srgbClr val="003B55"/>
                </a:solidFill>
              </a:rPr>
              <a:t>Nabavka</a:t>
            </a:r>
            <a:r>
              <a:rPr lang="en-US" sz="900" i="1" dirty="0" smtClean="0">
                <a:solidFill>
                  <a:srgbClr val="003B55"/>
                </a:solidFill>
              </a:rPr>
              <a:t>“</a:t>
            </a:r>
            <a:r>
              <a:rPr lang="sr-Latn-RS" sz="900" i="1" dirty="0" smtClean="0">
                <a:solidFill>
                  <a:srgbClr val="003B55"/>
                </a:solidFill>
              </a:rPr>
              <a:t> </a:t>
            </a:r>
            <a:endParaRPr lang="en-US" sz="900" i="1" dirty="0">
              <a:solidFill>
                <a:srgbClr val="003B55"/>
              </a:solidFill>
            </a:endParaRPr>
          </a:p>
        </p:txBody>
      </p:sp>
      <p:sp>
        <p:nvSpPr>
          <p:cNvPr id="6" name="Rectangle 5"/>
          <p:cNvSpPr/>
          <p:nvPr/>
        </p:nvSpPr>
        <p:spPr>
          <a:xfrm>
            <a:off x="1251150" y="4049594"/>
            <a:ext cx="5883215" cy="646331"/>
          </a:xfrm>
          <a:prstGeom prst="rect">
            <a:avLst/>
          </a:prstGeom>
        </p:spPr>
        <p:txBody>
          <a:bodyPr wrap="square">
            <a:spAutoFit/>
          </a:bodyPr>
          <a:lstStyle/>
          <a:p>
            <a:r>
              <a:rPr lang="en-US" sz="1200" dirty="0" err="1" smtClean="0">
                <a:solidFill>
                  <a:srgbClr val="003B55"/>
                </a:solidFill>
                <a:latin typeface="Times New Roman" pitchFamily="18" charset="0"/>
                <a:cs typeface="Times New Roman" pitchFamily="18" charset="0"/>
              </a:rPr>
              <a:t>Konceptualni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nabavku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entitete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dobavljač</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recept</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Entiteti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svoje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atribute</a:t>
            </a:r>
            <a:r>
              <a:rPr lang="en-US" sz="1200" dirty="0" smtClean="0">
                <a:solidFill>
                  <a:srgbClr val="003B55"/>
                </a:solidFill>
                <a:latin typeface="Times New Roman" pitchFamily="18" charset="0"/>
                <a:cs typeface="Times New Roman" pitchFamily="18" charset="0"/>
              </a:rPr>
              <a:t>, a </a:t>
            </a:r>
            <a:r>
              <a:rPr lang="en-US" sz="1200" dirty="0" err="1" smtClean="0">
                <a:solidFill>
                  <a:srgbClr val="003B55"/>
                </a:solidFill>
                <a:latin typeface="Times New Roman" pitchFamily="18" charset="0"/>
                <a:cs typeface="Times New Roman" pitchFamily="18" charset="0"/>
              </a:rPr>
              <a:t>relacije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sarađuje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a:t>
            </a:r>
            <a:r>
              <a:rPr lang="en-US" sz="1200" dirty="0" smtClean="0">
                <a:solidFill>
                  <a:srgbClr val="003B55"/>
                </a:solidFill>
                <a:latin typeface="Times New Roman" pitchFamily="18" charset="0"/>
                <a:cs typeface="Times New Roman" pitchFamily="18" charset="0"/>
              </a:rPr>
              <a:t> </a:t>
            </a:r>
            <a:r>
              <a:rPr lang="sr-Latn-RS" sz="1200" dirty="0" smtClean="0">
                <a:solidFill>
                  <a:srgbClr val="003B55"/>
                </a:solidFill>
                <a:latin typeface="Times New Roman" pitchFamily="18" charset="0"/>
                <a:cs typeface="Times New Roman" pitchFamily="18" charset="0"/>
              </a:rPr>
              <a:t>dobavljačem</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nabavlja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od </a:t>
            </a:r>
            <a:r>
              <a:rPr lang="en-US" sz="1200" dirty="0" err="1" smtClean="0">
                <a:solidFill>
                  <a:srgbClr val="003B55"/>
                </a:solidFill>
                <a:latin typeface="Times New Roman" pitchFamily="18" charset="0"/>
                <a:cs typeface="Times New Roman" pitchFamily="18" charset="0"/>
              </a:rPr>
              <a:t>kojih</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sastoji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a:t>
            </a:r>
            <a:r>
              <a:rPr lang="en-US" sz="1200" dirty="0" smtClean="0">
                <a:solidFill>
                  <a:srgbClr val="003B55"/>
                </a:solidFill>
                <a:latin typeface="Times New Roman" pitchFamily="18" charset="0"/>
                <a:cs typeface="Times New Roman" pitchFamily="18" charset="0"/>
              </a:rPr>
              <a:t>, a </a:t>
            </a:r>
            <a:r>
              <a:rPr lang="sr-Latn-RS" sz="1200" dirty="0" smtClean="0">
                <a:solidFill>
                  <a:srgbClr val="003B55"/>
                </a:solidFill>
                <a:latin typeface="Times New Roman" pitchFamily="18" charset="0"/>
                <a:cs typeface="Times New Roman" pitchFamily="18" charset="0"/>
              </a:rPr>
              <a:t>dobavljač</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dostavlja</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653967" y="220632"/>
            <a:ext cx="4367662" cy="3138139"/>
          </a:xfrm>
          <a:prstGeom prst="rect">
            <a:avLst/>
          </a:prstGeom>
          <a:ln w="12700">
            <a:solidFill>
              <a:srgbClr val="003B55"/>
            </a:solid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48</a:t>
            </a:fld>
            <a:endParaRPr lang="en"/>
          </a:p>
        </p:txBody>
      </p:sp>
      <p:sp>
        <p:nvSpPr>
          <p:cNvPr id="13" name="TextBox 12"/>
          <p:cNvSpPr txBox="1"/>
          <p:nvPr/>
        </p:nvSpPr>
        <p:spPr>
          <a:xfrm>
            <a:off x="2074333" y="3564050"/>
            <a:ext cx="4301068" cy="230832"/>
          </a:xfrm>
          <a:prstGeom prst="rect">
            <a:avLst/>
          </a:prstGeom>
          <a:noFill/>
        </p:spPr>
        <p:txBody>
          <a:bodyPr wrap="square" rtlCol="0">
            <a:spAutoFit/>
          </a:bodyPr>
          <a:lstStyle/>
          <a:p>
            <a:r>
              <a:rPr lang="sr-Latn-RS" sz="900" i="1" dirty="0" smtClean="0">
                <a:solidFill>
                  <a:srgbClr val="003B55"/>
                </a:solidFill>
              </a:rPr>
              <a:t>Slika 7.5  </a:t>
            </a:r>
            <a:r>
              <a:rPr lang="en-US" sz="900" i="1" dirty="0" smtClean="0">
                <a:solidFill>
                  <a:srgbClr val="003B55"/>
                </a:solidFill>
                <a:latin typeface="+mn-lt"/>
                <a:cs typeface="Times New Roman" pitchFamily="18" charset="0"/>
              </a:rPr>
              <a:t>Conceptual Data</a:t>
            </a:r>
            <a:r>
              <a:rPr lang="sr-Latn-RS" sz="900" i="1" dirty="0" smtClean="0">
                <a:solidFill>
                  <a:srgbClr val="003B55"/>
                </a:solidFill>
                <a:latin typeface="+mn-lt"/>
                <a:cs typeface="Times New Roman" pitchFamily="18" charset="0"/>
              </a:rPr>
              <a:t>:</a:t>
            </a:r>
            <a:r>
              <a:rPr lang="en-US" sz="900" i="1" dirty="0" smtClean="0">
                <a:solidFill>
                  <a:srgbClr val="003B55"/>
                </a:solidFill>
                <a:latin typeface="+mn-lt"/>
                <a:cs typeface="Times New Roman" pitchFamily="18" charset="0"/>
              </a:rPr>
              <a:t> </a:t>
            </a:r>
            <a:r>
              <a:rPr lang="nn-NO" sz="900" i="1" dirty="0" smtClean="0">
                <a:solidFill>
                  <a:srgbClr val="003B55"/>
                </a:solidFill>
              </a:rPr>
              <a:t>glavnog sistema</a:t>
            </a:r>
            <a:r>
              <a:rPr lang="sr-Latn-RS" sz="900" i="1" dirty="0" smtClean="0">
                <a:solidFill>
                  <a:srgbClr val="003B55"/>
                </a:solidFill>
              </a:rPr>
              <a:t>:</a:t>
            </a:r>
            <a:r>
              <a:rPr lang="nn-NO" sz="900" i="1" dirty="0" smtClean="0">
                <a:solidFill>
                  <a:srgbClr val="003B55"/>
                </a:solidFill>
              </a:rPr>
              <a:t> „Online prodaja namirnica“</a:t>
            </a:r>
            <a:endParaRPr lang="en-US" sz="900" i="1" dirty="0">
              <a:solidFill>
                <a:srgbClr val="003B55"/>
              </a:solidFill>
            </a:endParaRPr>
          </a:p>
        </p:txBody>
      </p:sp>
      <p:sp>
        <p:nvSpPr>
          <p:cNvPr id="6" name="Rectangle 5"/>
          <p:cNvSpPr/>
          <p:nvPr/>
        </p:nvSpPr>
        <p:spPr>
          <a:xfrm>
            <a:off x="1251150" y="4049594"/>
            <a:ext cx="5883215" cy="830997"/>
          </a:xfrm>
          <a:prstGeom prst="rect">
            <a:avLst/>
          </a:prstGeom>
        </p:spPr>
        <p:txBody>
          <a:bodyPr wrap="square">
            <a:spAutoFit/>
          </a:bodyPr>
          <a:lstStyle/>
          <a:p>
            <a:r>
              <a:rPr lang="en-US" sz="1200" dirty="0" err="1" smtClean="0">
                <a:solidFill>
                  <a:srgbClr val="003B55"/>
                </a:solidFill>
                <a:latin typeface="Times New Roman" pitchFamily="18" charset="0"/>
                <a:cs typeface="Times New Roman" pitchFamily="18" charset="0"/>
              </a:rPr>
              <a:t>Konceptualni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glavnog</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entitete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nabavka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kupi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preuzima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dostavljene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zahteva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dostavlja</a:t>
            </a:r>
            <a:r>
              <a:rPr lang="en-US" sz="1200" dirty="0" smtClean="0">
                <a:solidFill>
                  <a:srgbClr val="003B55"/>
                </a:solidFill>
                <a:latin typeface="Times New Roman" pitchFamily="18" charset="0"/>
                <a:cs typeface="Times New Roman" pitchFamily="18" charset="0"/>
              </a:rPr>
              <a:t>, a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ih</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nabavlja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pruži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korisniku</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pic>
        <p:nvPicPr>
          <p:cNvPr id="7" name="Picture 6" descr="Diagram&#10;&#10;Description automatically generated"/>
          <p:cNvPicPr>
            <a:picLocks noChangeAspect="1"/>
          </p:cNvPicPr>
          <p:nvPr/>
        </p:nvPicPr>
        <p:blipFill rotWithShape="1">
          <a:blip r:embed="rId2">
            <a:extLst>
              <a:ext uri="{28A0092B-C50C-407E-A947-70E740481C1C}">
                <a14:useLocalDpi xmlns:a14="http://schemas.microsoft.com/office/drawing/2010/main" val="0"/>
              </a:ext>
            </a:extLst>
          </a:blip>
          <a:srcRect l="2812" t="1583" r="1664" b="9422"/>
          <a:stretch/>
        </p:blipFill>
        <p:spPr bwMode="auto">
          <a:xfrm>
            <a:off x="783922" y="544827"/>
            <a:ext cx="6750752" cy="2660181"/>
          </a:xfrm>
          <a:prstGeom prst="rect">
            <a:avLst/>
          </a:prstGeom>
          <a:ln w="12700">
            <a:solidFill>
              <a:srgbClr val="003B55"/>
            </a:solid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1" dirty="0" smtClean="0">
                <a:latin typeface="Times New Roman" pitchFamily="18" charset="0"/>
                <a:cs typeface="Times New Roman" pitchFamily="18" charset="0"/>
              </a:rPr>
              <a:t>5.8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Logički</a:t>
            </a:r>
            <a:r>
              <a:rPr lang="en-US" sz="3200" b="1" dirty="0" smtClean="0">
                <a:latin typeface="Times New Roman" pitchFamily="18" charset="0"/>
                <a:cs typeface="Times New Roman" pitchFamily="18" charset="0"/>
              </a:rPr>
              <a:t> model </a:t>
            </a:r>
            <a:r>
              <a:rPr lang="en-US" sz="3200" b="1" dirty="0" err="1" smtClean="0">
                <a:latin typeface="Times New Roman" pitchFamily="18" charset="0"/>
                <a:cs typeface="Times New Roman" pitchFamily="18" charset="0"/>
              </a:rPr>
              <a:t>podataka</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81487" y="534839"/>
            <a:ext cx="6797913" cy="4179212"/>
          </a:xfrm>
        </p:spPr>
        <p:txBody>
          <a:bodyPr/>
          <a:lstStyle/>
          <a:p>
            <a:pPr indent="0">
              <a:buNone/>
            </a:pPr>
            <a:r>
              <a:rPr lang="sr-Latn-RS" sz="1400" b="1" dirty="0" smtClean="0">
                <a:latin typeface="Times New Roman" pitchFamily="18" charset="0"/>
                <a:cs typeface="Times New Roman" pitchFamily="18" charset="0"/>
              </a:rPr>
              <a:t>4. </a:t>
            </a:r>
            <a:r>
              <a:rPr lang="en-US" sz="1400" b="1" dirty="0" err="1" smtClean="0">
                <a:latin typeface="Times New Roman" pitchFamily="18" charset="0"/>
                <a:cs typeface="Times New Roman" pitchFamily="18" charset="0"/>
              </a:rPr>
              <a:t>PowerDesigner</a:t>
            </a:r>
            <a:r>
              <a:rPr lang="en-US" sz="1400" b="1" dirty="0" smtClean="0">
                <a:latin typeface="Times New Roman" pitchFamily="18" charset="0"/>
                <a:cs typeface="Times New Roman" pitchFamily="18" charset="0"/>
              </a:rPr>
              <a:t> </a:t>
            </a:r>
            <a:r>
              <a:rPr lang="en-US" sz="1400" b="1" dirty="0" err="1" smtClean="0">
                <a:latin typeface="Times New Roman" pitchFamily="18" charset="0"/>
                <a:cs typeface="Times New Roman" pitchFamily="18" charset="0"/>
              </a:rPr>
              <a:t>i</a:t>
            </a:r>
            <a:r>
              <a:rPr lang="en-US" sz="1400" b="1" dirty="0" smtClean="0">
                <a:latin typeface="Times New Roman" pitchFamily="18" charset="0"/>
                <a:cs typeface="Times New Roman" pitchFamily="18" charset="0"/>
              </a:rPr>
              <a:t> </a:t>
            </a:r>
            <a:r>
              <a:rPr lang="en-US" sz="1400" b="1" dirty="0" err="1" smtClean="0">
                <a:latin typeface="Times New Roman" pitchFamily="18" charset="0"/>
                <a:cs typeface="Times New Roman" pitchFamily="18" charset="0"/>
              </a:rPr>
              <a:t>Objektno</a:t>
            </a:r>
            <a:r>
              <a:rPr lang="en-US" sz="1400" b="1" dirty="0" smtClean="0">
                <a:latin typeface="Times New Roman" pitchFamily="18" charset="0"/>
                <a:cs typeface="Times New Roman" pitchFamily="18" charset="0"/>
              </a:rPr>
              <a:t> </a:t>
            </a:r>
            <a:r>
              <a:rPr lang="en-US" sz="1400" b="1" dirty="0" err="1" smtClean="0">
                <a:latin typeface="Times New Roman" pitchFamily="18" charset="0"/>
                <a:cs typeface="Times New Roman" pitchFamily="18" charset="0"/>
              </a:rPr>
              <a:t>orijentisana</a:t>
            </a:r>
            <a:r>
              <a:rPr lang="en-US" sz="1400" b="1" dirty="0" smtClean="0">
                <a:latin typeface="Times New Roman" pitchFamily="18" charset="0"/>
                <a:cs typeface="Times New Roman" pitchFamily="18" charset="0"/>
              </a:rPr>
              <a:t> </a:t>
            </a:r>
            <a:r>
              <a:rPr lang="en-US" sz="1400" b="1" dirty="0" err="1" smtClean="0">
                <a:latin typeface="Times New Roman" pitchFamily="18" charset="0"/>
                <a:cs typeface="Times New Roman" pitchFamily="18" charset="0"/>
              </a:rPr>
              <a:t>metodologija</a:t>
            </a:r>
            <a:endParaRPr lang="sr-Latn-RS" sz="1400" b="1" dirty="0" smtClean="0">
              <a:latin typeface="Times New Roman" pitchFamily="18" charset="0"/>
              <a:cs typeface="Times New Roman" pitchFamily="18" charset="0"/>
            </a:endParaRPr>
          </a:p>
          <a:p>
            <a:pPr indent="0">
              <a:buNone/>
            </a:pPr>
            <a:endParaRPr lang="en-US" sz="1400" b="1" dirty="0" smtClean="0">
              <a:latin typeface="Times New Roman" pitchFamily="18" charset="0"/>
              <a:cs typeface="Times New Roman" pitchFamily="18" charset="0"/>
            </a:endParaRPr>
          </a:p>
          <a:p>
            <a:pPr indent="0">
              <a:buNone/>
            </a:pPr>
            <a:r>
              <a:rPr lang="en-US" sz="1400" dirty="0" err="1" smtClean="0">
                <a:latin typeface="Times New Roman" pitchFamily="18" charset="0"/>
                <a:cs typeface="Times New Roman" pitchFamily="18" charset="0"/>
              </a:rPr>
              <a:t>Objektno-orijentisani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pristupi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kao</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osnovnu</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paradigmu</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imaju</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iterativno-inkrementalni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razvoj</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Iterativno-inkrementalni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proces</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razvoja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softvera</a:t>
            </a:r>
            <a:r>
              <a:rPr lang="en-US" sz="1400" dirty="0" smtClean="0">
                <a:latin typeface="Times New Roman" pitchFamily="18" charset="0"/>
                <a:cs typeface="Times New Roman" pitchFamily="18" charset="0"/>
              </a:rPr>
              <a:t> je </a:t>
            </a:r>
            <a:r>
              <a:rPr lang="en-US" sz="1400" dirty="0" err="1" smtClean="0">
                <a:latin typeface="Times New Roman" pitchFamily="18" charset="0"/>
                <a:cs typeface="Times New Roman" pitchFamily="18" charset="0"/>
              </a:rPr>
              <a:t>proces</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koji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obezbeđuje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da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sistem</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koji</a:t>
            </a:r>
            <a:r>
              <a:rPr lang="en-US" sz="1400" dirty="0" smtClean="0">
                <a:latin typeface="Times New Roman" pitchFamily="18" charset="0"/>
                <a:cs typeface="Times New Roman" pitchFamily="18" charset="0"/>
              </a:rPr>
              <a:t> se </a:t>
            </a:r>
            <a:r>
              <a:rPr lang="en-US" sz="1400" dirty="0" err="1" smtClean="0">
                <a:latin typeface="Times New Roman" pitchFamily="18" charset="0"/>
                <a:cs typeface="Times New Roman" pitchFamily="18" charset="0"/>
              </a:rPr>
              <a:t>razvija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raste</a:t>
            </a:r>
            <a:r>
              <a:rPr lang="en-US" sz="1400" dirty="0" smtClean="0">
                <a:latin typeface="Times New Roman" pitchFamily="18" charset="0"/>
                <a:cs typeface="Times New Roman" pitchFamily="18" charset="0"/>
              </a:rPr>
              <a:t> u </a:t>
            </a:r>
            <a:r>
              <a:rPr lang="en-US" sz="1400" dirty="0" err="1" smtClean="0">
                <a:latin typeface="Times New Roman" pitchFamily="18" charset="0"/>
                <a:cs typeface="Times New Roman" pitchFamily="18" charset="0"/>
              </a:rPr>
              <a:t>vremenu</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iz</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iteracije</a:t>
            </a:r>
            <a:r>
              <a:rPr lang="en-US" sz="1400" dirty="0" smtClean="0">
                <a:latin typeface="Times New Roman" pitchFamily="18" charset="0"/>
                <a:cs typeface="Times New Roman" pitchFamily="18" charset="0"/>
              </a:rPr>
              <a:t> u </a:t>
            </a:r>
            <a:r>
              <a:rPr lang="en-US" sz="1400" dirty="0" err="1" smtClean="0">
                <a:latin typeface="Times New Roman" pitchFamily="18" charset="0"/>
                <a:cs typeface="Times New Roman" pitchFamily="18" charset="0"/>
              </a:rPr>
              <a:t>iteraciju</a:t>
            </a:r>
            <a:r>
              <a:rPr lang="en-US" sz="1400" dirty="0" smtClean="0">
                <a:latin typeface="Times New Roman" pitchFamily="18" charset="0"/>
                <a:cs typeface="Times New Roman" pitchFamily="18" charset="0"/>
              </a:rPr>
              <a:t>.</a:t>
            </a:r>
          </a:p>
          <a:p>
            <a:pPr indent="0">
              <a:buNone/>
            </a:pPr>
            <a:r>
              <a:rPr lang="en-US" sz="1400" dirty="0" err="1" smtClean="0">
                <a:latin typeface="Times New Roman" pitchFamily="18" charset="0"/>
                <a:cs typeface="Times New Roman" pitchFamily="18" charset="0"/>
              </a:rPr>
              <a:t>Objektno-orijentisani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razvoj</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softvera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opisuje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sistem</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analogno</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realnom</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svetu</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identifikovanjem</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ponašanja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osobina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objekata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kao</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relacije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među</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objektima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Omogućuje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formiranje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biblioteka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softverskih</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komponenti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projektanti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mogu</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koristiti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za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razvoj</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novog</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softvera</a:t>
            </a:r>
            <a:r>
              <a:rPr lang="en-US" sz="1400" dirty="0" smtClean="0">
                <a:latin typeface="Times New Roman" pitchFamily="18" charset="0"/>
                <a:cs typeface="Times New Roman" pitchFamily="18" charset="0"/>
              </a:rPr>
              <a:t>.</a:t>
            </a:r>
          </a:p>
          <a:p>
            <a:pPr indent="0">
              <a:buNone/>
            </a:pPr>
            <a:r>
              <a:rPr lang="en-US" sz="1400" dirty="0" err="1" smtClean="0">
                <a:latin typeface="Times New Roman" pitchFamily="18" charset="0"/>
                <a:cs typeface="Times New Roman" pitchFamily="18" charset="0"/>
              </a:rPr>
              <a:t>PowerDesigner</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predstavlja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grafičko</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okruženje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za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modelovanje</a:t>
            </a:r>
            <a:r>
              <a:rPr lang="en-US" sz="1400" dirty="0" smtClean="0">
                <a:latin typeface="Times New Roman" pitchFamily="18" charset="0"/>
                <a:cs typeface="Times New Roman" pitchFamily="18" charset="0"/>
              </a:rPr>
              <a:t>. On </a:t>
            </a:r>
            <a:r>
              <a:rPr lang="en-US" sz="1400" dirty="0" err="1" smtClean="0">
                <a:latin typeface="Times New Roman" pitchFamily="18" charset="0"/>
                <a:cs typeface="Times New Roman" pitchFamily="18" charset="0"/>
              </a:rPr>
              <a:t>sadrži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integrisano</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modelovanje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kroz</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standardne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metodologije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automatsko</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generisanje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koda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kroz</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prilagodljive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šablone</a:t>
            </a:r>
            <a:r>
              <a:rPr lang="en-US" sz="1400" dirty="0" smtClean="0">
                <a:latin typeface="Times New Roman" pitchFamily="18" charset="0"/>
                <a:cs typeface="Times New Roman" pitchFamily="18" charset="0"/>
              </a:rPr>
              <a:t>(SQL, Java, .NET), </a:t>
            </a:r>
            <a:r>
              <a:rPr lang="en-US" sz="1400" dirty="0" err="1" smtClean="0">
                <a:latin typeface="Times New Roman" pitchFamily="18" charset="0"/>
                <a:cs typeface="Times New Roman" pitchFamily="18" charset="0"/>
              </a:rPr>
              <a:t>inženjerske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mogućnosti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za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dokumentovanje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menjanje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postojećih</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sistema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proširivo</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radno</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okruženje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omogućava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dodavanje</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novih</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pravila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komandi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koncepata</a:t>
            </a:r>
            <a:r>
              <a:rPr lang="en-US" sz="1400" dirty="0" smtClean="0">
                <a:latin typeface="Times New Roman" pitchFamily="18" charset="0"/>
                <a:cs typeface="Times New Roman" pitchFamily="18" charset="0"/>
              </a:rPr>
              <a:t> u </a:t>
            </a:r>
            <a:r>
              <a:rPr lang="en-US" sz="1400" dirty="0" err="1" smtClean="0">
                <a:latin typeface="Times New Roman" pitchFamily="18" charset="0"/>
                <a:cs typeface="Times New Roman" pitchFamily="18" charset="0"/>
              </a:rPr>
              <a:t>postojeću</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metodologiju</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modelovanja</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kodiranja</a:t>
            </a:r>
            <a:r>
              <a:rPr lang="en-US" sz="1400" dirty="0" smtClean="0">
                <a:latin typeface="Times New Roman" pitchFamily="18" charset="0"/>
                <a:cs typeface="Times New Roman" pitchFamily="18" charset="0"/>
              </a:rPr>
              <a:t>.</a:t>
            </a:r>
          </a:p>
          <a:p>
            <a:endParaRPr lang="en-US" dirty="0"/>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a:t>
            </a:fld>
            <a:endParaRPr lang="en"/>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50</a:t>
            </a:fld>
            <a:endParaRPr lang="en"/>
          </a:p>
        </p:txBody>
      </p:sp>
      <p:sp>
        <p:nvSpPr>
          <p:cNvPr id="8" name="Rectangle 7"/>
          <p:cNvSpPr/>
          <p:nvPr/>
        </p:nvSpPr>
        <p:spPr>
          <a:xfrm>
            <a:off x="2564293" y="385862"/>
            <a:ext cx="2351926" cy="307777"/>
          </a:xfrm>
          <a:prstGeom prst="rect">
            <a:avLst/>
          </a:prstGeom>
        </p:spPr>
        <p:txBody>
          <a:bodyPr wrap="none">
            <a:spAutoFit/>
          </a:bodyPr>
          <a:lstStyle/>
          <a:p>
            <a:r>
              <a:rPr lang="sr-Latn-RS" b="1" dirty="0" smtClean="0">
                <a:solidFill>
                  <a:srgbClr val="003B55"/>
                </a:solidFill>
                <a:latin typeface="Times New Roman" pitchFamily="18" charset="0"/>
                <a:cs typeface="Times New Roman" pitchFamily="18" charset="0"/>
              </a:rPr>
              <a:t>5.8  </a:t>
            </a:r>
            <a:r>
              <a:rPr lang="en-US" b="1" dirty="0" err="1" smtClean="0">
                <a:solidFill>
                  <a:srgbClr val="003B55"/>
                </a:solidFill>
                <a:latin typeface="Times New Roman" pitchFamily="18" charset="0"/>
                <a:cs typeface="Times New Roman" pitchFamily="18" charset="0"/>
              </a:rPr>
              <a:t>Logički</a:t>
            </a:r>
            <a:r>
              <a:rPr lang="en-US" b="1" dirty="0" smtClean="0">
                <a:solidFill>
                  <a:srgbClr val="003B55"/>
                </a:solidFill>
                <a:latin typeface="Times New Roman" pitchFamily="18" charset="0"/>
                <a:cs typeface="Times New Roman" pitchFamily="18" charset="0"/>
              </a:rPr>
              <a:t> model </a:t>
            </a:r>
            <a:r>
              <a:rPr lang="en-US" b="1" dirty="0" err="1" smtClean="0">
                <a:solidFill>
                  <a:srgbClr val="003B55"/>
                </a:solidFill>
                <a:latin typeface="Times New Roman" pitchFamily="18" charset="0"/>
                <a:cs typeface="Times New Roman" pitchFamily="18" charset="0"/>
              </a:rPr>
              <a:t>podataka</a:t>
            </a:r>
            <a:endParaRPr lang="en-US" b="1" dirty="0">
              <a:solidFill>
                <a:srgbClr val="003B55"/>
              </a:solidFill>
              <a:latin typeface="Times New Roman" pitchFamily="18" charset="0"/>
              <a:cs typeface="Times New Roman" pitchFamily="18" charset="0"/>
            </a:endParaRPr>
          </a:p>
        </p:txBody>
      </p:sp>
      <p:pic>
        <p:nvPicPr>
          <p:cNvPr id="74754" name="Picture 2" descr="C:\Users\PC\Downloads\239257247_280428090084584_4702189932967809587_n.png"/>
          <p:cNvPicPr>
            <a:picLocks noChangeAspect="1" noChangeArrowheads="1"/>
          </p:cNvPicPr>
          <p:nvPr/>
        </p:nvPicPr>
        <p:blipFill>
          <a:blip r:embed="rId2"/>
          <a:srcRect/>
          <a:stretch>
            <a:fillRect/>
          </a:stretch>
        </p:blipFill>
        <p:spPr bwMode="auto">
          <a:xfrm>
            <a:off x="914401" y="775835"/>
            <a:ext cx="4848987" cy="2895981"/>
          </a:xfrm>
          <a:prstGeom prst="rect">
            <a:avLst/>
          </a:prstGeom>
          <a:noFill/>
          <a:ln w="12700">
            <a:solidFill>
              <a:schemeClr val="tx1"/>
            </a:solidFill>
          </a:ln>
        </p:spPr>
      </p:pic>
      <p:sp>
        <p:nvSpPr>
          <p:cNvPr id="9" name="TextBox 8"/>
          <p:cNvSpPr txBox="1"/>
          <p:nvPr/>
        </p:nvSpPr>
        <p:spPr>
          <a:xfrm>
            <a:off x="1474817" y="3868849"/>
            <a:ext cx="4587315" cy="230832"/>
          </a:xfrm>
          <a:prstGeom prst="rect">
            <a:avLst/>
          </a:prstGeom>
          <a:noFill/>
        </p:spPr>
        <p:txBody>
          <a:bodyPr wrap="square" rtlCol="0">
            <a:spAutoFit/>
          </a:bodyPr>
          <a:lstStyle/>
          <a:p>
            <a:r>
              <a:rPr lang="sr-Latn-RS" sz="900" i="1" dirty="0" smtClean="0">
                <a:solidFill>
                  <a:srgbClr val="003B55"/>
                </a:solidFill>
              </a:rPr>
              <a:t>Slika 8.1  </a:t>
            </a:r>
            <a:r>
              <a:rPr lang="sr-Latn-RS" sz="900" i="1" dirty="0" smtClean="0">
                <a:solidFill>
                  <a:srgbClr val="003B55"/>
                </a:solidFill>
                <a:latin typeface="+mn-lt"/>
                <a:cs typeface="Times New Roman" pitchFamily="18" charset="0"/>
              </a:rPr>
              <a:t>Logical </a:t>
            </a:r>
            <a:r>
              <a:rPr lang="en-US" sz="900" i="1" dirty="0" smtClean="0">
                <a:solidFill>
                  <a:srgbClr val="003B55"/>
                </a:solidFill>
                <a:latin typeface="+mn-lt"/>
                <a:cs typeface="Times New Roman" pitchFamily="18" charset="0"/>
              </a:rPr>
              <a:t>Data </a:t>
            </a:r>
            <a:r>
              <a:rPr lang="en-US" sz="900" i="1" dirty="0" err="1" smtClean="0">
                <a:solidFill>
                  <a:srgbClr val="003B55"/>
                </a:solidFill>
                <a:latin typeface="+mn-lt"/>
                <a:cs typeface="Times New Roman" pitchFamily="18" charset="0"/>
              </a:rPr>
              <a:t>Sistem</a:t>
            </a:r>
            <a:r>
              <a:rPr lang="sr-Latn-RS" sz="900" i="1" dirty="0" smtClean="0">
                <a:solidFill>
                  <a:srgbClr val="003B55"/>
                </a:solidFill>
                <a:latin typeface="+mn-lt"/>
                <a:cs typeface="Times New Roman" pitchFamily="18" charset="0"/>
              </a:rPr>
              <a:t>: diagram podsistema: </a:t>
            </a:r>
            <a:r>
              <a:rPr lang="en-US" sz="900" i="1" dirty="0" smtClean="0">
                <a:solidFill>
                  <a:srgbClr val="003B55"/>
                </a:solidFill>
                <a:latin typeface="+mn-lt"/>
                <a:cs typeface="Times New Roman" pitchFamily="18" charset="0"/>
              </a:rPr>
              <a:t>„</a:t>
            </a:r>
            <a:r>
              <a:rPr lang="sr-Latn-RS" sz="900" i="1" dirty="0" smtClean="0">
                <a:solidFill>
                  <a:srgbClr val="003B55"/>
                </a:solidFill>
                <a:latin typeface="+mn-lt"/>
                <a:cs typeface="Times New Roman" pitchFamily="18" charset="0"/>
              </a:rPr>
              <a:t>Prodaja</a:t>
            </a:r>
            <a:r>
              <a:rPr lang="en-US" sz="900" i="1" dirty="0" smtClean="0">
                <a:solidFill>
                  <a:srgbClr val="003B55"/>
                </a:solidFill>
                <a:latin typeface="+mn-lt"/>
                <a:cs typeface="Times New Roman" pitchFamily="18" charset="0"/>
              </a:rPr>
              <a:t>“</a:t>
            </a:r>
            <a:endParaRPr lang="en-US" sz="900" i="1" dirty="0">
              <a:solidFill>
                <a:srgbClr val="003B55"/>
              </a:solidFill>
              <a:latin typeface="+mn-lt"/>
              <a:cs typeface="Times New Roman" pitchFamily="18" charset="0"/>
            </a:endParaRPr>
          </a:p>
        </p:txBody>
      </p:sp>
      <p:sp>
        <p:nvSpPr>
          <p:cNvPr id="11" name="TextBox 10"/>
          <p:cNvSpPr txBox="1"/>
          <p:nvPr/>
        </p:nvSpPr>
        <p:spPr>
          <a:xfrm>
            <a:off x="643467" y="4189393"/>
            <a:ext cx="6570133"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logičkog</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prvo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bira</a:t>
            </a:r>
            <a:r>
              <a:rPr lang="en-US" sz="1200" dirty="0" smtClean="0">
                <a:solidFill>
                  <a:srgbClr val="003B55"/>
                </a:solidFill>
                <a:latin typeface="Times New Roman" pitchFamily="18" charset="0"/>
                <a:cs typeface="Times New Roman" pitchFamily="18" charset="0"/>
              </a:rPr>
              <a:t> box </a:t>
            </a:r>
            <a:r>
              <a:rPr lang="en-US" sz="1200" dirty="0" err="1" smtClean="0">
                <a:solidFill>
                  <a:srgbClr val="003B55"/>
                </a:solidFill>
                <a:latin typeface="Times New Roman" pitchFamily="18" charset="0"/>
                <a:cs typeface="Times New Roman" pitchFamily="18" charset="0"/>
              </a:rPr>
              <a:t>paket</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ukoliko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želi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bira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specifične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sastojke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bira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će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činiti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sadržaj</a:t>
            </a:r>
            <a:r>
              <a:rPr lang="en-US" sz="1200" dirty="0" smtClean="0">
                <a:solidFill>
                  <a:srgbClr val="003B55"/>
                </a:solidFill>
                <a:latin typeface="Times New Roman" pitchFamily="18" charset="0"/>
                <a:cs typeface="Times New Roman" pitchFamily="18" charset="0"/>
              </a:rPr>
              <a:t> box </a:t>
            </a:r>
            <a:r>
              <a:rPr lang="en-US" sz="1200" dirty="0" err="1" smtClean="0">
                <a:solidFill>
                  <a:srgbClr val="003B55"/>
                </a:solidFill>
                <a:latin typeface="Times New Roman" pitchFamily="18" charset="0"/>
                <a:cs typeface="Times New Roman" pitchFamily="18" charset="0"/>
              </a:rPr>
              <a:t>pakeata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toga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Pouzeću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ili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karticom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našoj</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prodavnici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nakon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čega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dostavljač</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donosi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paket</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korisniku</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51</a:t>
            </a:fld>
            <a:endParaRPr lang="en"/>
          </a:p>
        </p:txBody>
      </p:sp>
      <p:sp>
        <p:nvSpPr>
          <p:cNvPr id="5" name="TextBox 4"/>
          <p:cNvSpPr txBox="1"/>
          <p:nvPr/>
        </p:nvSpPr>
        <p:spPr>
          <a:xfrm>
            <a:off x="1745751" y="3682584"/>
            <a:ext cx="4587315" cy="230832"/>
          </a:xfrm>
          <a:prstGeom prst="rect">
            <a:avLst/>
          </a:prstGeom>
          <a:noFill/>
        </p:spPr>
        <p:txBody>
          <a:bodyPr wrap="square" rtlCol="0">
            <a:spAutoFit/>
          </a:bodyPr>
          <a:lstStyle/>
          <a:p>
            <a:r>
              <a:rPr lang="sr-Latn-RS" sz="900" i="1" dirty="0" smtClean="0">
                <a:solidFill>
                  <a:srgbClr val="003B55"/>
                </a:solidFill>
              </a:rPr>
              <a:t>Slika 8.2  </a:t>
            </a:r>
            <a:r>
              <a:rPr lang="sr-Latn-RS" sz="900" i="1" dirty="0" smtClean="0">
                <a:solidFill>
                  <a:srgbClr val="003B55"/>
                </a:solidFill>
                <a:latin typeface="+mn-lt"/>
                <a:cs typeface="Times New Roman" pitchFamily="18" charset="0"/>
              </a:rPr>
              <a:t>Logical </a:t>
            </a:r>
            <a:r>
              <a:rPr lang="en-US" sz="900" i="1" dirty="0" smtClean="0">
                <a:solidFill>
                  <a:srgbClr val="003B55"/>
                </a:solidFill>
                <a:latin typeface="+mn-lt"/>
                <a:cs typeface="Times New Roman" pitchFamily="18" charset="0"/>
              </a:rPr>
              <a:t>Data </a:t>
            </a:r>
            <a:r>
              <a:rPr lang="en-US" sz="900" i="1" dirty="0" err="1" smtClean="0">
                <a:solidFill>
                  <a:srgbClr val="003B55"/>
                </a:solidFill>
                <a:latin typeface="+mn-lt"/>
                <a:cs typeface="Times New Roman" pitchFamily="18" charset="0"/>
              </a:rPr>
              <a:t>Sistem</a:t>
            </a:r>
            <a:r>
              <a:rPr lang="sr-Latn-RS" sz="900" i="1" dirty="0" smtClean="0">
                <a:solidFill>
                  <a:srgbClr val="003B55"/>
                </a:solidFill>
                <a:latin typeface="+mn-lt"/>
                <a:cs typeface="Times New Roman" pitchFamily="18" charset="0"/>
              </a:rPr>
              <a:t>: diagram podsistema: </a:t>
            </a:r>
            <a:r>
              <a:rPr lang="en-US" sz="900" i="1" dirty="0" smtClean="0">
                <a:solidFill>
                  <a:srgbClr val="003B55"/>
                </a:solidFill>
                <a:latin typeface="+mn-lt"/>
                <a:cs typeface="Times New Roman" pitchFamily="18" charset="0"/>
              </a:rPr>
              <a:t>„</a:t>
            </a:r>
            <a:r>
              <a:rPr lang="sr-Latn-RS" sz="900" i="1" dirty="0" smtClean="0">
                <a:solidFill>
                  <a:srgbClr val="003B55"/>
                </a:solidFill>
                <a:latin typeface="+mn-lt"/>
                <a:cs typeface="Times New Roman" pitchFamily="18" charset="0"/>
              </a:rPr>
              <a:t>Dostava</a:t>
            </a:r>
            <a:r>
              <a:rPr lang="en-US" sz="900" i="1" dirty="0" smtClean="0">
                <a:solidFill>
                  <a:srgbClr val="003B55"/>
                </a:solidFill>
                <a:latin typeface="+mn-lt"/>
                <a:cs typeface="Times New Roman" pitchFamily="18" charset="0"/>
              </a:rPr>
              <a:t>“</a:t>
            </a:r>
            <a:endParaRPr lang="en-US" sz="900" i="1" dirty="0">
              <a:solidFill>
                <a:srgbClr val="003B55"/>
              </a:solidFill>
              <a:latin typeface="+mn-lt"/>
              <a:cs typeface="Times New Roman" pitchFamily="18" charset="0"/>
            </a:endParaRPr>
          </a:p>
        </p:txBody>
      </p:sp>
      <p:sp>
        <p:nvSpPr>
          <p:cNvPr id="7" name="TextBox 6"/>
          <p:cNvSpPr txBox="1"/>
          <p:nvPr/>
        </p:nvSpPr>
        <p:spPr>
          <a:xfrm>
            <a:off x="1032933" y="4114799"/>
            <a:ext cx="6705600" cy="646331"/>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logičkog</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potvrdi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specifikaciju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koje</a:t>
            </a:r>
            <a:r>
              <a:rPr lang="en-US" sz="1200" dirty="0" smtClean="0">
                <a:solidFill>
                  <a:srgbClr val="003B55"/>
                </a:solidFill>
                <a:latin typeface="Times New Roman" pitchFamily="18" charset="0"/>
                <a:cs typeface="Times New Roman" pitchFamily="18" charset="0"/>
              </a:rPr>
              <a:t> je </a:t>
            </a:r>
            <a:r>
              <a:rPr lang="en-US" sz="1200" dirty="0" err="1" smtClean="0">
                <a:solidFill>
                  <a:srgbClr val="003B55"/>
                </a:solidFill>
                <a:latin typeface="Times New Roman" pitchFamily="18" charset="0"/>
                <a:cs typeface="Times New Roman" pitchFamily="18" charset="0"/>
              </a:rPr>
              <a:t>odabrao</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koje</a:t>
            </a:r>
            <a:r>
              <a:rPr lang="en-US" sz="1200" dirty="0" smtClean="0">
                <a:solidFill>
                  <a:srgbClr val="003B55"/>
                </a:solidFill>
                <a:latin typeface="Times New Roman" pitchFamily="18" charset="0"/>
                <a:cs typeface="Times New Roman" pitchFamily="18" charset="0"/>
              </a:rPr>
              <a:t> mu </a:t>
            </a:r>
            <a:r>
              <a:rPr lang="en-US" sz="1200" dirty="0" err="1" smtClean="0">
                <a:solidFill>
                  <a:srgbClr val="003B55"/>
                </a:solidFill>
                <a:latin typeface="Times New Roman" pitchFamily="18" charset="0"/>
                <a:cs typeface="Times New Roman" pitchFamily="18" charset="0"/>
              </a:rPr>
              <a:t>dostavljačka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služba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donosi</a:t>
            </a:r>
            <a:r>
              <a:rPr lang="en-US" sz="1200" dirty="0" smtClean="0">
                <a:solidFill>
                  <a:srgbClr val="003B55"/>
                </a:solidFill>
                <a:latin typeface="Times New Roman" pitchFamily="18" charset="0"/>
                <a:cs typeface="Times New Roman" pitchFamily="18" charset="0"/>
              </a:rPr>
              <a:t>.</a:t>
            </a:r>
            <a:endParaRPr lang="sr-Latn-RS" sz="1200" dirty="0" smtClean="0">
              <a:solidFill>
                <a:srgbClr val="003B55"/>
              </a:solidFill>
              <a:latin typeface="Times New Roman" pitchFamily="18" charset="0"/>
              <a:cs typeface="Times New Roman" pitchFamily="18" charset="0"/>
            </a:endParaRPr>
          </a:p>
          <a:p>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plaća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koji</a:t>
            </a:r>
            <a:r>
              <a:rPr lang="en-US" sz="1200" dirty="0" smtClean="0">
                <a:solidFill>
                  <a:srgbClr val="003B55"/>
                </a:solidFill>
                <a:latin typeface="Times New Roman" pitchFamily="18" charset="0"/>
                <a:cs typeface="Times New Roman" pitchFamily="18" charset="0"/>
              </a:rPr>
              <a:t> mu </a:t>
            </a:r>
            <a:r>
              <a:rPr lang="en-US" sz="1200" dirty="0" err="1" smtClean="0">
                <a:solidFill>
                  <a:srgbClr val="003B55"/>
                </a:solidFill>
                <a:latin typeface="Times New Roman" pitchFamily="18" charset="0"/>
                <a:cs typeface="Times New Roman" pitchFamily="18" charset="0"/>
              </a:rPr>
              <a:t>dostavi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dostavljač</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preuzima</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paket</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pic>
        <p:nvPicPr>
          <p:cNvPr id="75778" name="Picture 2" descr="C:\Users\PC\Downloads\237092554_142156618071776_5493703384439375328_n.png"/>
          <p:cNvPicPr>
            <a:picLocks noChangeAspect="1" noChangeArrowheads="1"/>
          </p:cNvPicPr>
          <p:nvPr/>
        </p:nvPicPr>
        <p:blipFill>
          <a:blip r:embed="rId2"/>
          <a:srcRect/>
          <a:stretch>
            <a:fillRect/>
          </a:stretch>
        </p:blipFill>
        <p:spPr bwMode="auto">
          <a:xfrm>
            <a:off x="1085320" y="250050"/>
            <a:ext cx="5718048" cy="3249168"/>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52</a:t>
            </a:fld>
            <a:endParaRPr lang="en"/>
          </a:p>
        </p:txBody>
      </p:sp>
      <p:sp>
        <p:nvSpPr>
          <p:cNvPr id="5" name="TextBox 4"/>
          <p:cNvSpPr txBox="1"/>
          <p:nvPr/>
        </p:nvSpPr>
        <p:spPr>
          <a:xfrm>
            <a:off x="1830417" y="3462449"/>
            <a:ext cx="4587315" cy="230832"/>
          </a:xfrm>
          <a:prstGeom prst="rect">
            <a:avLst/>
          </a:prstGeom>
          <a:noFill/>
        </p:spPr>
        <p:txBody>
          <a:bodyPr wrap="square" rtlCol="0">
            <a:spAutoFit/>
          </a:bodyPr>
          <a:lstStyle/>
          <a:p>
            <a:r>
              <a:rPr lang="sr-Latn-RS" sz="900" i="1" dirty="0" smtClean="0">
                <a:solidFill>
                  <a:srgbClr val="003B55"/>
                </a:solidFill>
              </a:rPr>
              <a:t>Slika 8.3  </a:t>
            </a:r>
            <a:r>
              <a:rPr lang="sr-Latn-RS" sz="900" i="1" dirty="0" smtClean="0">
                <a:solidFill>
                  <a:srgbClr val="003B55"/>
                </a:solidFill>
                <a:cs typeface="Times New Roman" pitchFamily="18" charset="0"/>
              </a:rPr>
              <a:t>Logical </a:t>
            </a:r>
            <a:r>
              <a:rPr lang="en-US" sz="900" i="1" dirty="0" smtClean="0">
                <a:solidFill>
                  <a:srgbClr val="003B55"/>
                </a:solidFill>
                <a:cs typeface="Times New Roman" pitchFamily="18" charset="0"/>
              </a:rPr>
              <a:t>Data </a:t>
            </a:r>
            <a:r>
              <a:rPr lang="en-US" sz="900" i="1" dirty="0" err="1" smtClean="0">
                <a:solidFill>
                  <a:srgbClr val="003B55"/>
                </a:solidFill>
                <a:cs typeface="Times New Roman" pitchFamily="18" charset="0"/>
              </a:rPr>
              <a:t>Sistem</a:t>
            </a:r>
            <a:r>
              <a:rPr lang="sr-Latn-RS" sz="900" i="1" dirty="0" smtClean="0">
                <a:solidFill>
                  <a:srgbClr val="003B55"/>
                </a:solidFill>
                <a:cs typeface="Times New Roman" pitchFamily="18" charset="0"/>
              </a:rPr>
              <a:t>: diagram podsistema: </a:t>
            </a:r>
            <a:r>
              <a:rPr lang="en-US" sz="900" i="1" dirty="0" smtClean="0">
                <a:solidFill>
                  <a:srgbClr val="003B55"/>
                </a:solidFill>
                <a:cs typeface="Times New Roman" pitchFamily="18" charset="0"/>
              </a:rPr>
              <a:t>„</a:t>
            </a:r>
            <a:r>
              <a:rPr lang="sr-Latn-RS" sz="900" i="1" dirty="0" smtClean="0">
                <a:solidFill>
                  <a:srgbClr val="003B55"/>
                </a:solidFill>
                <a:cs typeface="Times New Roman" pitchFamily="18" charset="0"/>
              </a:rPr>
              <a:t>Podrška</a:t>
            </a:r>
            <a:r>
              <a:rPr lang="en-US" sz="900" i="1" dirty="0" smtClean="0">
                <a:solidFill>
                  <a:srgbClr val="003B55"/>
                </a:solidFill>
                <a:cs typeface="Times New Roman" pitchFamily="18" charset="0"/>
              </a:rPr>
              <a:t>“</a:t>
            </a:r>
            <a:endParaRPr lang="en-US" sz="900" i="1" dirty="0">
              <a:solidFill>
                <a:srgbClr val="003B55"/>
              </a:solidFill>
              <a:cs typeface="Times New Roman" pitchFamily="18" charset="0"/>
            </a:endParaRPr>
          </a:p>
        </p:txBody>
      </p:sp>
      <p:sp>
        <p:nvSpPr>
          <p:cNvPr id="6" name="TextBox 5"/>
          <p:cNvSpPr txBox="1"/>
          <p:nvPr/>
        </p:nvSpPr>
        <p:spPr>
          <a:xfrm>
            <a:off x="1151467" y="3928533"/>
            <a:ext cx="5452533"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logičkog</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način</a:t>
            </a:r>
            <a:r>
              <a:rPr lang="en-US" sz="1200" dirty="0" smtClean="0">
                <a:solidFill>
                  <a:srgbClr val="003B55"/>
                </a:solidFill>
                <a:latin typeface="Times New Roman" pitchFamily="18" charset="0"/>
                <a:cs typeface="Times New Roman" pitchFamily="18" charset="0"/>
              </a:rPr>
              <a:t>:</a:t>
            </a:r>
            <a:r>
              <a:rPr lang="sr-Latn-RS" sz="1200" dirty="0" smtClean="0">
                <a:solidFill>
                  <a:srgbClr val="003B55"/>
                </a:solidFill>
                <a:latin typeface="Times New Roman" pitchFamily="18" charset="0"/>
                <a:cs typeface="Times New Roman" pitchFamily="18" charset="0"/>
              </a:rPr>
              <a:t> </a:t>
            </a:r>
          </a:p>
          <a:p>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pristupa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našoj</a:t>
            </a:r>
            <a:r>
              <a:rPr lang="en-US" sz="1200" dirty="0" smtClean="0">
                <a:solidFill>
                  <a:srgbClr val="003B55"/>
                </a:solidFill>
                <a:latin typeface="Times New Roman" pitchFamily="18" charset="0"/>
                <a:cs typeface="Times New Roman" pitchFamily="18" charset="0"/>
              </a:rPr>
              <a:t> online </a:t>
            </a:r>
            <a:r>
              <a:rPr lang="en-US" sz="1200" dirty="0" err="1" smtClean="0">
                <a:solidFill>
                  <a:srgbClr val="003B55"/>
                </a:solidFill>
                <a:latin typeface="Times New Roman" pitchFamily="18" charset="0"/>
                <a:cs typeface="Times New Roman" pitchFamily="18" charset="0"/>
              </a:rPr>
              <a:t>prodavnici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zatim</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uloguje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pomoću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Korisničkog</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imena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korisničke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lozinke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Kada</a:t>
            </a:r>
            <a:r>
              <a:rPr lang="en-US" sz="1200" dirty="0" smtClean="0">
                <a:solidFill>
                  <a:srgbClr val="003B55"/>
                </a:solidFill>
                <a:latin typeface="Times New Roman" pitchFamily="18" charset="0"/>
                <a:cs typeface="Times New Roman" pitchFamily="18" charset="0"/>
              </a:rPr>
              <a:t> se </a:t>
            </a:r>
            <a:r>
              <a:rPr lang="en-US" sz="1200" dirty="0" err="1" smtClean="0">
                <a:solidFill>
                  <a:srgbClr val="003B55"/>
                </a:solidFill>
                <a:latin typeface="Times New Roman" pitchFamily="18" charset="0"/>
                <a:cs typeface="Times New Roman" pitchFamily="18" charset="0"/>
              </a:rPr>
              <a:t>uloguje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može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pregleda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postavlja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čita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odgovore</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pic>
        <p:nvPicPr>
          <p:cNvPr id="76802" name="Picture 2" descr="C:\Users\PC\Downloads\236224726_1213620915768418_3491266001883853399_n(1).jpg"/>
          <p:cNvPicPr>
            <a:picLocks noChangeAspect="1" noChangeArrowheads="1"/>
          </p:cNvPicPr>
          <p:nvPr/>
        </p:nvPicPr>
        <p:blipFill>
          <a:blip r:embed="rId2"/>
          <a:srcRect b="4776"/>
          <a:stretch>
            <a:fillRect/>
          </a:stretch>
        </p:blipFill>
        <p:spPr bwMode="auto">
          <a:xfrm>
            <a:off x="1166047" y="220133"/>
            <a:ext cx="4895088" cy="3099793"/>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53</a:t>
            </a:fld>
            <a:endParaRPr lang="en"/>
          </a:p>
        </p:txBody>
      </p:sp>
      <p:sp>
        <p:nvSpPr>
          <p:cNvPr id="5" name="Rectangle 4"/>
          <p:cNvSpPr/>
          <p:nvPr/>
        </p:nvSpPr>
        <p:spPr>
          <a:xfrm>
            <a:off x="1981200" y="3749473"/>
            <a:ext cx="4572000" cy="230832"/>
          </a:xfrm>
          <a:prstGeom prst="rect">
            <a:avLst/>
          </a:prstGeom>
        </p:spPr>
        <p:txBody>
          <a:bodyPr>
            <a:spAutoFit/>
          </a:bodyPr>
          <a:lstStyle/>
          <a:p>
            <a:r>
              <a:rPr lang="sr-Latn-RS" sz="900" i="1" dirty="0" smtClean="0">
                <a:solidFill>
                  <a:srgbClr val="003B55"/>
                </a:solidFill>
              </a:rPr>
              <a:t>Slika 8.4  </a:t>
            </a:r>
            <a:r>
              <a:rPr lang="sr-Latn-RS" sz="900" i="1" dirty="0" smtClean="0">
                <a:solidFill>
                  <a:srgbClr val="003B55"/>
                </a:solidFill>
                <a:cs typeface="Times New Roman" pitchFamily="18" charset="0"/>
              </a:rPr>
              <a:t>Logical </a:t>
            </a:r>
            <a:r>
              <a:rPr lang="en-US" sz="900" i="1" dirty="0" smtClean="0">
                <a:solidFill>
                  <a:srgbClr val="003B55"/>
                </a:solidFill>
                <a:cs typeface="Times New Roman" pitchFamily="18" charset="0"/>
              </a:rPr>
              <a:t>Data </a:t>
            </a:r>
            <a:r>
              <a:rPr lang="en-US" sz="900" i="1" dirty="0" err="1" smtClean="0">
                <a:solidFill>
                  <a:srgbClr val="003B55"/>
                </a:solidFill>
                <a:cs typeface="Times New Roman" pitchFamily="18" charset="0"/>
              </a:rPr>
              <a:t>Sistem</a:t>
            </a:r>
            <a:r>
              <a:rPr lang="sr-Latn-RS" sz="900" i="1" dirty="0" smtClean="0">
                <a:solidFill>
                  <a:srgbClr val="003B55"/>
                </a:solidFill>
                <a:cs typeface="Times New Roman" pitchFamily="18" charset="0"/>
              </a:rPr>
              <a:t>: diagram podsistema: </a:t>
            </a:r>
            <a:r>
              <a:rPr lang="en-US" sz="900" i="1" dirty="0" smtClean="0">
                <a:solidFill>
                  <a:srgbClr val="003B55"/>
                </a:solidFill>
                <a:cs typeface="Times New Roman" pitchFamily="18" charset="0"/>
              </a:rPr>
              <a:t>„</a:t>
            </a:r>
            <a:r>
              <a:rPr lang="sr-Latn-RS" sz="900" i="1" dirty="0" smtClean="0">
                <a:solidFill>
                  <a:srgbClr val="003B55"/>
                </a:solidFill>
                <a:cs typeface="Times New Roman" pitchFamily="18" charset="0"/>
              </a:rPr>
              <a:t>Nabavka</a:t>
            </a:r>
            <a:r>
              <a:rPr lang="en-US" sz="900" i="1" dirty="0" smtClean="0">
                <a:solidFill>
                  <a:srgbClr val="003B55"/>
                </a:solidFill>
                <a:cs typeface="Times New Roman" pitchFamily="18" charset="0"/>
              </a:rPr>
              <a:t>“</a:t>
            </a:r>
            <a:endParaRPr lang="en-US" sz="900" i="1" dirty="0">
              <a:solidFill>
                <a:srgbClr val="003B55"/>
              </a:solidFill>
              <a:cs typeface="Times New Roman" pitchFamily="18" charset="0"/>
            </a:endParaRPr>
          </a:p>
        </p:txBody>
      </p:sp>
      <p:pic>
        <p:nvPicPr>
          <p:cNvPr id="77826" name="Picture 2" descr="C:\Users\PC\Downloads\236224662_168802358659085_8193984741700174539_n.jpg"/>
          <p:cNvPicPr>
            <a:picLocks noChangeAspect="1" noChangeArrowheads="1"/>
          </p:cNvPicPr>
          <p:nvPr/>
        </p:nvPicPr>
        <p:blipFill>
          <a:blip r:embed="rId2"/>
          <a:srcRect/>
          <a:stretch>
            <a:fillRect/>
          </a:stretch>
        </p:blipFill>
        <p:spPr bwMode="auto">
          <a:xfrm>
            <a:off x="1236437" y="304576"/>
            <a:ext cx="5297805" cy="3206115"/>
          </a:xfrm>
          <a:prstGeom prst="rect">
            <a:avLst/>
          </a:prstGeom>
          <a:noFill/>
          <a:ln w="12700">
            <a:solidFill>
              <a:schemeClr val="tx1"/>
            </a:solidFill>
          </a:ln>
        </p:spPr>
      </p:pic>
      <p:sp>
        <p:nvSpPr>
          <p:cNvPr id="6" name="TextBox 5"/>
          <p:cNvSpPr txBox="1"/>
          <p:nvPr/>
        </p:nvSpPr>
        <p:spPr>
          <a:xfrm>
            <a:off x="948267" y="4241800"/>
            <a:ext cx="5808134" cy="646331"/>
          </a:xfrm>
          <a:prstGeom prst="rect">
            <a:avLst/>
          </a:prstGeom>
          <a:noFill/>
        </p:spPr>
        <p:txBody>
          <a:bodyPr wrap="square" rtlCol="0">
            <a:spAutoFit/>
          </a:bodyPr>
          <a:lstStyle/>
          <a:p>
            <a:r>
              <a:rPr lang="vi-VN" sz="1200" dirty="0" smtClean="0">
                <a:solidFill>
                  <a:srgbClr val="003B55"/>
                </a:solidFill>
                <a:latin typeface="Times New Roman" pitchFamily="18" charset="0"/>
                <a:cs typeface="Times New Roman" pitchFamily="18" charset="0"/>
              </a:rPr>
              <a:t>Dijagram logičkog podsistema dobavljača radi na sledeći način: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Radnik sarađuje sa dobavljačima i naručuje namirnice koje mu dobavljač dostavi. </a:t>
            </a:r>
            <a:endParaRPr lang="sr-Latn-RS" sz="1200" dirty="0" smtClean="0">
              <a:solidFill>
                <a:srgbClr val="003B55"/>
              </a:solidFill>
              <a:latin typeface="Times New Roman" pitchFamily="18" charset="0"/>
              <a:cs typeface="Times New Roman" pitchFamily="18" charset="0"/>
            </a:endParaRPr>
          </a:p>
          <a:p>
            <a:r>
              <a:rPr lang="vi-VN" sz="1200" dirty="0" smtClean="0">
                <a:solidFill>
                  <a:srgbClr val="003B55"/>
                </a:solidFill>
                <a:latin typeface="Times New Roman" pitchFamily="18" charset="0"/>
                <a:cs typeface="Times New Roman" pitchFamily="18" charset="0"/>
              </a:rPr>
              <a:t>Zatim naša firma (Radnik) kreira box paket od namirnica koje mu je dostavljač predao.</a:t>
            </a:r>
            <a:endParaRPr lang="vi-VN"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54</a:t>
            </a:fld>
            <a:endParaRPr lang="en"/>
          </a:p>
        </p:txBody>
      </p:sp>
      <p:sp>
        <p:nvSpPr>
          <p:cNvPr id="6" name="TextBox 5"/>
          <p:cNvSpPr txBox="1"/>
          <p:nvPr/>
        </p:nvSpPr>
        <p:spPr>
          <a:xfrm>
            <a:off x="1779617" y="3564049"/>
            <a:ext cx="4587315" cy="230832"/>
          </a:xfrm>
          <a:prstGeom prst="rect">
            <a:avLst/>
          </a:prstGeom>
          <a:noFill/>
        </p:spPr>
        <p:txBody>
          <a:bodyPr wrap="square" rtlCol="0">
            <a:spAutoFit/>
          </a:bodyPr>
          <a:lstStyle/>
          <a:p>
            <a:r>
              <a:rPr lang="sr-Latn-RS" sz="900" i="1" dirty="0" smtClean="0">
                <a:solidFill>
                  <a:srgbClr val="003B55"/>
                </a:solidFill>
              </a:rPr>
              <a:t>Slika 8.5  </a:t>
            </a:r>
            <a:r>
              <a:rPr lang="sr-Latn-RS" sz="900" i="1" dirty="0" smtClean="0">
                <a:solidFill>
                  <a:srgbClr val="003B55"/>
                </a:solidFill>
                <a:latin typeface="+mn-lt"/>
                <a:cs typeface="Times New Roman" pitchFamily="18" charset="0"/>
              </a:rPr>
              <a:t>Logical </a:t>
            </a:r>
            <a:r>
              <a:rPr lang="en-US" sz="900" i="1" dirty="0" smtClean="0">
                <a:solidFill>
                  <a:srgbClr val="003B55"/>
                </a:solidFill>
                <a:latin typeface="+mn-lt"/>
                <a:cs typeface="Times New Roman" pitchFamily="18" charset="0"/>
              </a:rPr>
              <a:t>Data </a:t>
            </a:r>
            <a:r>
              <a:rPr lang="en-US" sz="900" i="1" dirty="0" err="1" smtClean="0">
                <a:solidFill>
                  <a:srgbClr val="003B55"/>
                </a:solidFill>
                <a:latin typeface="+mn-lt"/>
                <a:cs typeface="Times New Roman" pitchFamily="18" charset="0"/>
              </a:rPr>
              <a:t>Sistem</a:t>
            </a:r>
            <a:r>
              <a:rPr lang="sr-Latn-RS" sz="900" i="1" dirty="0" smtClean="0">
                <a:solidFill>
                  <a:srgbClr val="003B55"/>
                </a:solidFill>
                <a:latin typeface="+mn-lt"/>
                <a:cs typeface="Times New Roman" pitchFamily="18" charset="0"/>
              </a:rPr>
              <a:t>: </a:t>
            </a:r>
            <a:r>
              <a:rPr lang="nn-NO" sz="900" i="1" dirty="0" smtClean="0">
                <a:solidFill>
                  <a:srgbClr val="003B55"/>
                </a:solidFill>
              </a:rPr>
              <a:t>glavnog sistema</a:t>
            </a:r>
            <a:r>
              <a:rPr lang="sr-Latn-RS" sz="900" i="1" dirty="0" smtClean="0">
                <a:solidFill>
                  <a:srgbClr val="003B55"/>
                </a:solidFill>
              </a:rPr>
              <a:t>:</a:t>
            </a:r>
            <a:r>
              <a:rPr lang="nn-NO" sz="900" i="1" dirty="0" smtClean="0">
                <a:solidFill>
                  <a:srgbClr val="003B55"/>
                </a:solidFill>
              </a:rPr>
              <a:t> „Online prodaja namirnica“</a:t>
            </a:r>
            <a:endParaRPr lang="en-US" sz="900" i="1" dirty="0" smtClean="0">
              <a:solidFill>
                <a:srgbClr val="003B55"/>
              </a:solidFill>
            </a:endParaRPr>
          </a:p>
        </p:txBody>
      </p:sp>
      <p:sp>
        <p:nvSpPr>
          <p:cNvPr id="9" name="TextBox 8"/>
          <p:cNvSpPr txBox="1"/>
          <p:nvPr/>
        </p:nvSpPr>
        <p:spPr>
          <a:xfrm>
            <a:off x="1117600" y="4013200"/>
            <a:ext cx="5537200" cy="830997"/>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Dijagram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logičkog</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glavnog</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sadrži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entitete</a:t>
            </a:r>
            <a:r>
              <a:rPr lang="en-US" sz="1200" dirty="0" smtClean="0">
                <a:solidFill>
                  <a:srgbClr val="003B55"/>
                </a:solidFill>
                <a:latin typeface="Times New Roman" pitchFamily="18" charset="0"/>
                <a:cs typeface="Times New Roman" pitchFamily="18" charset="0"/>
              </a:rPr>
              <a:t>: </a:t>
            </a:r>
            <a:endParaRPr lang="sr-Latn-RS" sz="1200" dirty="0" smtClean="0">
              <a:solidFill>
                <a:srgbClr val="003B55"/>
              </a:solidFill>
              <a:latin typeface="Times New Roman" pitchFamily="18" charset="0"/>
              <a:cs typeface="Times New Roman" pitchFamily="18" charset="0"/>
            </a:endParaRPr>
          </a:p>
          <a:p>
            <a:r>
              <a:rPr lang="en-US" sz="1200" dirty="0" smtClean="0">
                <a:solidFill>
                  <a:srgbClr val="003B55"/>
                </a:solidFill>
                <a:latin typeface="Times New Roman" pitchFamily="18" charset="0"/>
                <a:cs typeface="Times New Roman" pitchFamily="18" charset="0"/>
              </a:rPr>
              <a:t>Online </a:t>
            </a:r>
            <a:r>
              <a:rPr lang="en-US" sz="1200" dirty="0" err="1" smtClean="0">
                <a:solidFill>
                  <a:srgbClr val="003B55"/>
                </a:solidFill>
                <a:latin typeface="Times New Roman" pitchFamily="18" charset="0"/>
                <a:cs typeface="Times New Roman" pitchFamily="18" charset="0"/>
              </a:rPr>
              <a:t>prodavnica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dobavljač</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kurirska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služba</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podrška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Njihove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relacije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traži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uslugu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odonline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prodavnice</a:t>
            </a:r>
            <a:r>
              <a:rPr lang="en-US" sz="1200" dirty="0" smtClean="0">
                <a:solidFill>
                  <a:srgbClr val="003B55"/>
                </a:solidFill>
                <a:latin typeface="Times New Roman" pitchFamily="18" charset="0"/>
                <a:cs typeface="Times New Roman" pitchFamily="18" charset="0"/>
              </a:rPr>
              <a:t>, online </a:t>
            </a:r>
            <a:r>
              <a:rPr lang="en-US" sz="1200" dirty="0" err="1" smtClean="0">
                <a:solidFill>
                  <a:srgbClr val="003B55"/>
                </a:solidFill>
                <a:latin typeface="Times New Roman" pitchFamily="18" charset="0"/>
                <a:cs typeface="Times New Roman" pitchFamily="18" charset="0"/>
              </a:rPr>
              <a:t>prodavnica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vrši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kontaktiranje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kurirske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službe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prodaju</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održavanje</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pic>
        <p:nvPicPr>
          <p:cNvPr id="78850" name="Picture 2" descr="C:\Users\PC\Downloads\237227201_424826565582567_7246866634372897351_n(1).jpg"/>
          <p:cNvPicPr>
            <a:picLocks noChangeAspect="1" noChangeArrowheads="1"/>
          </p:cNvPicPr>
          <p:nvPr/>
        </p:nvPicPr>
        <p:blipFill>
          <a:blip r:embed="rId2"/>
          <a:srcRect/>
          <a:stretch>
            <a:fillRect/>
          </a:stretch>
        </p:blipFill>
        <p:spPr bwMode="auto">
          <a:xfrm>
            <a:off x="1479444" y="287866"/>
            <a:ext cx="4882896" cy="3131820"/>
          </a:xfrm>
          <a:prstGeom prst="rect">
            <a:avLst/>
          </a:prstGeom>
          <a:noFill/>
          <a:ln w="12700">
            <a:solidFill>
              <a:schemeClr val="tx1"/>
            </a:solidFill>
          </a:ln>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1" dirty="0" smtClean="0">
                <a:latin typeface="Times New Roman" pitchFamily="18" charset="0"/>
                <a:cs typeface="Times New Roman" pitchFamily="18" charset="0"/>
              </a:rPr>
              <a:t>5.9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Fizički</a:t>
            </a:r>
            <a:r>
              <a:rPr lang="en-US" sz="3200" b="1" dirty="0" smtClean="0">
                <a:latin typeface="Times New Roman" pitchFamily="18" charset="0"/>
                <a:cs typeface="Times New Roman" pitchFamily="18" charset="0"/>
              </a:rPr>
              <a:t> model </a:t>
            </a:r>
            <a:r>
              <a:rPr lang="en-US" sz="3200" b="1" dirty="0" err="1" smtClean="0">
                <a:latin typeface="Times New Roman" pitchFamily="18" charset="0"/>
                <a:cs typeface="Times New Roman" pitchFamily="18" charset="0"/>
              </a:rPr>
              <a:t>podataka</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56</a:t>
            </a:fld>
            <a:endParaRPr lang="en"/>
          </a:p>
        </p:txBody>
      </p:sp>
      <p:sp>
        <p:nvSpPr>
          <p:cNvPr id="8" name="Rectangle 7"/>
          <p:cNvSpPr/>
          <p:nvPr/>
        </p:nvSpPr>
        <p:spPr>
          <a:xfrm>
            <a:off x="2869093" y="182662"/>
            <a:ext cx="2291012" cy="307777"/>
          </a:xfrm>
          <a:prstGeom prst="rect">
            <a:avLst/>
          </a:prstGeom>
        </p:spPr>
        <p:txBody>
          <a:bodyPr wrap="none">
            <a:spAutoFit/>
          </a:bodyPr>
          <a:lstStyle/>
          <a:p>
            <a:r>
              <a:rPr lang="sr-Latn-RS" b="1" dirty="0" smtClean="0">
                <a:solidFill>
                  <a:srgbClr val="003B55"/>
                </a:solidFill>
                <a:latin typeface="Times New Roman" pitchFamily="18" charset="0"/>
                <a:cs typeface="Times New Roman" pitchFamily="18" charset="0"/>
              </a:rPr>
              <a:t>5.9  </a:t>
            </a:r>
            <a:r>
              <a:rPr lang="en-US" b="1" dirty="0" err="1" smtClean="0">
                <a:solidFill>
                  <a:srgbClr val="003B55"/>
                </a:solidFill>
                <a:latin typeface="Times New Roman" pitchFamily="18" charset="0"/>
                <a:cs typeface="Times New Roman" pitchFamily="18" charset="0"/>
              </a:rPr>
              <a:t>Fizički</a:t>
            </a:r>
            <a:r>
              <a:rPr lang="en-US" b="1" dirty="0" smtClean="0">
                <a:solidFill>
                  <a:srgbClr val="003B55"/>
                </a:solidFill>
                <a:latin typeface="Times New Roman" pitchFamily="18" charset="0"/>
                <a:cs typeface="Times New Roman" pitchFamily="18" charset="0"/>
              </a:rPr>
              <a:t> model </a:t>
            </a:r>
            <a:r>
              <a:rPr lang="en-US" b="1" dirty="0" err="1" smtClean="0">
                <a:solidFill>
                  <a:srgbClr val="003B55"/>
                </a:solidFill>
                <a:latin typeface="Times New Roman" pitchFamily="18" charset="0"/>
                <a:cs typeface="Times New Roman" pitchFamily="18" charset="0"/>
              </a:rPr>
              <a:t>podataka</a:t>
            </a:r>
            <a:endParaRPr lang="en-US" b="1" dirty="0">
              <a:solidFill>
                <a:srgbClr val="003B55"/>
              </a:solidFill>
              <a:latin typeface="Times New Roman" pitchFamily="18" charset="0"/>
              <a:cs typeface="Times New Roman" pitchFamily="18" charset="0"/>
            </a:endParaRPr>
          </a:p>
        </p:txBody>
      </p:sp>
      <p:sp>
        <p:nvSpPr>
          <p:cNvPr id="5" name="Rectangle 4"/>
          <p:cNvSpPr/>
          <p:nvPr/>
        </p:nvSpPr>
        <p:spPr>
          <a:xfrm>
            <a:off x="1202267" y="3935740"/>
            <a:ext cx="4572000" cy="230832"/>
          </a:xfrm>
          <a:prstGeom prst="rect">
            <a:avLst/>
          </a:prstGeom>
        </p:spPr>
        <p:txBody>
          <a:bodyPr>
            <a:spAutoFit/>
          </a:bodyPr>
          <a:lstStyle/>
          <a:p>
            <a:r>
              <a:rPr lang="sr-Latn-RS" sz="900" i="1" dirty="0" smtClean="0">
                <a:solidFill>
                  <a:srgbClr val="003B55"/>
                </a:solidFill>
              </a:rPr>
              <a:t>Slika 9.1  </a:t>
            </a:r>
            <a:r>
              <a:rPr lang="sr-Latn-RS" sz="900" i="1" dirty="0" smtClean="0">
                <a:solidFill>
                  <a:srgbClr val="003B55"/>
                </a:solidFill>
                <a:cs typeface="Times New Roman" pitchFamily="18" charset="0"/>
              </a:rPr>
              <a:t>Physical </a:t>
            </a:r>
            <a:r>
              <a:rPr lang="en-US" sz="900" i="1" dirty="0" smtClean="0">
                <a:solidFill>
                  <a:srgbClr val="003B55"/>
                </a:solidFill>
                <a:cs typeface="Times New Roman" pitchFamily="18" charset="0"/>
              </a:rPr>
              <a:t>Data </a:t>
            </a:r>
            <a:r>
              <a:rPr lang="en-US" sz="900" i="1" dirty="0" err="1" smtClean="0">
                <a:solidFill>
                  <a:srgbClr val="003B55"/>
                </a:solidFill>
                <a:cs typeface="Times New Roman" pitchFamily="18" charset="0"/>
              </a:rPr>
              <a:t>Sistem</a:t>
            </a:r>
            <a:r>
              <a:rPr lang="sr-Latn-RS" sz="900" i="1" dirty="0" smtClean="0">
                <a:solidFill>
                  <a:srgbClr val="003B55"/>
                </a:solidFill>
                <a:cs typeface="Times New Roman" pitchFamily="18" charset="0"/>
              </a:rPr>
              <a:t>: diagram podsistema: </a:t>
            </a:r>
            <a:r>
              <a:rPr lang="en-US" sz="900" i="1" dirty="0" smtClean="0">
                <a:solidFill>
                  <a:srgbClr val="003B55"/>
                </a:solidFill>
                <a:cs typeface="Times New Roman" pitchFamily="18" charset="0"/>
              </a:rPr>
              <a:t>„</a:t>
            </a:r>
            <a:r>
              <a:rPr lang="sr-Latn-RS" sz="900" i="1" dirty="0" smtClean="0">
                <a:solidFill>
                  <a:srgbClr val="003B55"/>
                </a:solidFill>
                <a:cs typeface="Times New Roman" pitchFamily="18" charset="0"/>
              </a:rPr>
              <a:t>Prodaja </a:t>
            </a:r>
            <a:r>
              <a:rPr lang="en-US" sz="900" i="1" dirty="0" smtClean="0">
                <a:solidFill>
                  <a:srgbClr val="003B55"/>
                </a:solidFill>
                <a:cs typeface="Times New Roman" pitchFamily="18" charset="0"/>
              </a:rPr>
              <a:t>“</a:t>
            </a:r>
            <a:endParaRPr lang="en-US" sz="900" i="1" dirty="0">
              <a:solidFill>
                <a:srgbClr val="003B55"/>
              </a:solidFill>
              <a:cs typeface="Times New Roman" pitchFamily="18" charset="0"/>
            </a:endParaRPr>
          </a:p>
        </p:txBody>
      </p:sp>
      <p:pic>
        <p:nvPicPr>
          <p:cNvPr id="11267" name="Picture 3" descr="C:\Users\PC\Downloads\235317025_554297789148879_8896287754415521420_n.png"/>
          <p:cNvPicPr>
            <a:picLocks noChangeAspect="1" noChangeArrowheads="1"/>
          </p:cNvPicPr>
          <p:nvPr/>
        </p:nvPicPr>
        <p:blipFill>
          <a:blip r:embed="rId2"/>
          <a:srcRect/>
          <a:stretch>
            <a:fillRect/>
          </a:stretch>
        </p:blipFill>
        <p:spPr bwMode="auto">
          <a:xfrm>
            <a:off x="1191685" y="590562"/>
            <a:ext cx="5007769" cy="3228975"/>
          </a:xfrm>
          <a:prstGeom prst="rect">
            <a:avLst/>
          </a:prstGeom>
          <a:noFill/>
          <a:ln w="12700">
            <a:solidFill>
              <a:schemeClr val="tx1"/>
            </a:solidFill>
          </a:ln>
        </p:spPr>
      </p:pic>
      <p:sp>
        <p:nvSpPr>
          <p:cNvPr id="12" name="TextBox 11"/>
          <p:cNvSpPr txBox="1"/>
          <p:nvPr/>
        </p:nvSpPr>
        <p:spPr>
          <a:xfrm>
            <a:off x="1176867" y="4318000"/>
            <a:ext cx="4978400" cy="461665"/>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Fizički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sadrži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tabele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recept</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57</a:t>
            </a:fld>
            <a:endParaRPr lang="en"/>
          </a:p>
        </p:txBody>
      </p:sp>
      <p:sp>
        <p:nvSpPr>
          <p:cNvPr id="5" name="Rectangle 4"/>
          <p:cNvSpPr/>
          <p:nvPr/>
        </p:nvSpPr>
        <p:spPr>
          <a:xfrm>
            <a:off x="1981200" y="3749473"/>
            <a:ext cx="4572000" cy="230832"/>
          </a:xfrm>
          <a:prstGeom prst="rect">
            <a:avLst/>
          </a:prstGeom>
        </p:spPr>
        <p:txBody>
          <a:bodyPr>
            <a:spAutoFit/>
          </a:bodyPr>
          <a:lstStyle/>
          <a:p>
            <a:r>
              <a:rPr lang="sr-Latn-RS" sz="900" i="1" dirty="0" smtClean="0">
                <a:solidFill>
                  <a:srgbClr val="003B55"/>
                </a:solidFill>
              </a:rPr>
              <a:t>Slika 9.2  </a:t>
            </a:r>
            <a:r>
              <a:rPr lang="sr-Latn-RS" sz="900" i="1" dirty="0" smtClean="0">
                <a:solidFill>
                  <a:srgbClr val="003B55"/>
                </a:solidFill>
                <a:cs typeface="Times New Roman" pitchFamily="18" charset="0"/>
              </a:rPr>
              <a:t>Physical </a:t>
            </a:r>
            <a:r>
              <a:rPr lang="en-US" sz="900" i="1" dirty="0" smtClean="0">
                <a:solidFill>
                  <a:srgbClr val="003B55"/>
                </a:solidFill>
                <a:cs typeface="Times New Roman" pitchFamily="18" charset="0"/>
              </a:rPr>
              <a:t>Data </a:t>
            </a:r>
            <a:r>
              <a:rPr lang="en-US" sz="900" i="1" dirty="0" err="1" smtClean="0">
                <a:solidFill>
                  <a:srgbClr val="003B55"/>
                </a:solidFill>
                <a:cs typeface="Times New Roman" pitchFamily="18" charset="0"/>
              </a:rPr>
              <a:t>Sistem</a:t>
            </a:r>
            <a:r>
              <a:rPr lang="sr-Latn-RS" sz="900" i="1" dirty="0" smtClean="0">
                <a:solidFill>
                  <a:srgbClr val="003B55"/>
                </a:solidFill>
                <a:cs typeface="Times New Roman" pitchFamily="18" charset="0"/>
              </a:rPr>
              <a:t>: diagram podsistema: </a:t>
            </a:r>
            <a:r>
              <a:rPr lang="en-US" sz="900" i="1" dirty="0" smtClean="0">
                <a:solidFill>
                  <a:srgbClr val="003B55"/>
                </a:solidFill>
                <a:cs typeface="Times New Roman" pitchFamily="18" charset="0"/>
              </a:rPr>
              <a:t>„</a:t>
            </a:r>
            <a:r>
              <a:rPr lang="sr-Latn-RS" sz="900" i="1" dirty="0" smtClean="0">
                <a:solidFill>
                  <a:srgbClr val="003B55"/>
                </a:solidFill>
                <a:cs typeface="Times New Roman" pitchFamily="18" charset="0"/>
              </a:rPr>
              <a:t>Dostava</a:t>
            </a:r>
            <a:r>
              <a:rPr lang="en-US" sz="900" i="1" dirty="0" smtClean="0">
                <a:solidFill>
                  <a:srgbClr val="003B55"/>
                </a:solidFill>
                <a:cs typeface="Times New Roman" pitchFamily="18" charset="0"/>
              </a:rPr>
              <a:t>“</a:t>
            </a:r>
            <a:endParaRPr lang="en-US" sz="900" i="1" dirty="0">
              <a:solidFill>
                <a:srgbClr val="003B55"/>
              </a:solidFill>
              <a:cs typeface="Times New Roman" pitchFamily="18" charset="0"/>
            </a:endParaRPr>
          </a:p>
        </p:txBody>
      </p:sp>
      <p:pic>
        <p:nvPicPr>
          <p:cNvPr id="14338" name="Picture 2" descr="C:\Users\PC\Downloads\237848069_672806983680278_6797756388635869687_n.png"/>
          <p:cNvPicPr>
            <a:picLocks noChangeAspect="1" noChangeArrowheads="1"/>
          </p:cNvPicPr>
          <p:nvPr/>
        </p:nvPicPr>
        <p:blipFill>
          <a:blip r:embed="rId2"/>
          <a:srcRect/>
          <a:stretch>
            <a:fillRect/>
          </a:stretch>
        </p:blipFill>
        <p:spPr bwMode="auto">
          <a:xfrm>
            <a:off x="1216556" y="213785"/>
            <a:ext cx="5162455" cy="3328321"/>
          </a:xfrm>
          <a:prstGeom prst="rect">
            <a:avLst/>
          </a:prstGeom>
          <a:noFill/>
          <a:ln w="12700">
            <a:solidFill>
              <a:schemeClr val="tx1"/>
            </a:solidFill>
          </a:ln>
        </p:spPr>
      </p:pic>
      <p:sp>
        <p:nvSpPr>
          <p:cNvPr id="9" name="TextBox 8"/>
          <p:cNvSpPr txBox="1"/>
          <p:nvPr/>
        </p:nvSpPr>
        <p:spPr>
          <a:xfrm>
            <a:off x="1227667" y="4284133"/>
            <a:ext cx="5215466" cy="461665"/>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Fizički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sadrži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tabele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račun</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dobavljač</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58</a:t>
            </a:fld>
            <a:endParaRPr lang="en"/>
          </a:p>
        </p:txBody>
      </p:sp>
      <p:sp>
        <p:nvSpPr>
          <p:cNvPr id="5" name="Rectangle 4"/>
          <p:cNvSpPr/>
          <p:nvPr/>
        </p:nvSpPr>
        <p:spPr>
          <a:xfrm>
            <a:off x="1981200" y="3749473"/>
            <a:ext cx="4572000" cy="230832"/>
          </a:xfrm>
          <a:prstGeom prst="rect">
            <a:avLst/>
          </a:prstGeom>
        </p:spPr>
        <p:txBody>
          <a:bodyPr>
            <a:spAutoFit/>
          </a:bodyPr>
          <a:lstStyle/>
          <a:p>
            <a:r>
              <a:rPr lang="sr-Latn-RS" sz="900" i="1" dirty="0" smtClean="0">
                <a:solidFill>
                  <a:srgbClr val="003B55"/>
                </a:solidFill>
              </a:rPr>
              <a:t>Slika 9.3  </a:t>
            </a:r>
            <a:r>
              <a:rPr lang="sr-Latn-RS" sz="900" i="1" dirty="0" smtClean="0">
                <a:solidFill>
                  <a:srgbClr val="003B55"/>
                </a:solidFill>
                <a:cs typeface="Times New Roman" pitchFamily="18" charset="0"/>
              </a:rPr>
              <a:t>Physical </a:t>
            </a:r>
            <a:r>
              <a:rPr lang="en-US" sz="900" i="1" dirty="0" smtClean="0">
                <a:solidFill>
                  <a:srgbClr val="003B55"/>
                </a:solidFill>
                <a:cs typeface="Times New Roman" pitchFamily="18" charset="0"/>
              </a:rPr>
              <a:t>Data </a:t>
            </a:r>
            <a:r>
              <a:rPr lang="en-US" sz="900" i="1" dirty="0" err="1" smtClean="0">
                <a:solidFill>
                  <a:srgbClr val="003B55"/>
                </a:solidFill>
                <a:cs typeface="Times New Roman" pitchFamily="18" charset="0"/>
              </a:rPr>
              <a:t>Sistem</a:t>
            </a:r>
            <a:r>
              <a:rPr lang="sr-Latn-RS" sz="900" i="1" dirty="0" smtClean="0">
                <a:solidFill>
                  <a:srgbClr val="003B55"/>
                </a:solidFill>
                <a:cs typeface="Times New Roman" pitchFamily="18" charset="0"/>
              </a:rPr>
              <a:t>: diagram podsistema: </a:t>
            </a:r>
            <a:r>
              <a:rPr lang="en-US" sz="900" i="1" dirty="0" smtClean="0">
                <a:solidFill>
                  <a:srgbClr val="003B55"/>
                </a:solidFill>
                <a:cs typeface="Times New Roman" pitchFamily="18" charset="0"/>
              </a:rPr>
              <a:t>„</a:t>
            </a:r>
            <a:r>
              <a:rPr lang="sr-Latn-RS" sz="900" i="1" dirty="0" smtClean="0">
                <a:solidFill>
                  <a:srgbClr val="003B55"/>
                </a:solidFill>
                <a:cs typeface="Times New Roman" pitchFamily="18" charset="0"/>
              </a:rPr>
              <a:t>Podrška</a:t>
            </a:r>
            <a:r>
              <a:rPr lang="en-US" sz="900" i="1" dirty="0" smtClean="0">
                <a:solidFill>
                  <a:srgbClr val="003B55"/>
                </a:solidFill>
                <a:cs typeface="Times New Roman" pitchFamily="18" charset="0"/>
              </a:rPr>
              <a:t>“</a:t>
            </a:r>
            <a:endParaRPr lang="en-US" sz="900" i="1" dirty="0">
              <a:solidFill>
                <a:srgbClr val="003B55"/>
              </a:solidFill>
              <a:cs typeface="Times New Roman" pitchFamily="18" charset="0"/>
            </a:endParaRPr>
          </a:p>
        </p:txBody>
      </p:sp>
      <p:pic>
        <p:nvPicPr>
          <p:cNvPr id="13314" name="Picture 2" descr="C:\Users\PC\Downloads\239220012_573628130331112_2616513407158683102_n.png"/>
          <p:cNvPicPr>
            <a:picLocks noChangeAspect="1" noChangeArrowheads="1"/>
          </p:cNvPicPr>
          <p:nvPr/>
        </p:nvPicPr>
        <p:blipFill>
          <a:blip r:embed="rId2"/>
          <a:srcRect/>
          <a:stretch>
            <a:fillRect/>
          </a:stretch>
        </p:blipFill>
        <p:spPr bwMode="auto">
          <a:xfrm>
            <a:off x="1103845" y="241308"/>
            <a:ext cx="5537359" cy="3278410"/>
          </a:xfrm>
          <a:prstGeom prst="rect">
            <a:avLst/>
          </a:prstGeom>
          <a:noFill/>
          <a:ln w="12700">
            <a:solidFill>
              <a:schemeClr val="tx1"/>
            </a:solidFill>
          </a:ln>
        </p:spPr>
      </p:pic>
      <p:sp>
        <p:nvSpPr>
          <p:cNvPr id="6" name="TextBox 5"/>
          <p:cNvSpPr txBox="1"/>
          <p:nvPr/>
        </p:nvSpPr>
        <p:spPr>
          <a:xfrm>
            <a:off x="990600" y="4165600"/>
            <a:ext cx="5283200" cy="461665"/>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Fizički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sadrži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tabele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pitanje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obaveštenje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odgovor</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59</a:t>
            </a:fld>
            <a:endParaRPr lang="en"/>
          </a:p>
        </p:txBody>
      </p:sp>
      <p:sp>
        <p:nvSpPr>
          <p:cNvPr id="6" name="Rectangle 5"/>
          <p:cNvSpPr/>
          <p:nvPr/>
        </p:nvSpPr>
        <p:spPr>
          <a:xfrm>
            <a:off x="1981200" y="3749473"/>
            <a:ext cx="4572000" cy="230832"/>
          </a:xfrm>
          <a:prstGeom prst="rect">
            <a:avLst/>
          </a:prstGeom>
        </p:spPr>
        <p:txBody>
          <a:bodyPr>
            <a:spAutoFit/>
          </a:bodyPr>
          <a:lstStyle/>
          <a:p>
            <a:r>
              <a:rPr lang="sr-Latn-RS" sz="900" i="1" dirty="0" smtClean="0">
                <a:solidFill>
                  <a:srgbClr val="003B55"/>
                </a:solidFill>
              </a:rPr>
              <a:t>Slika 9.4  </a:t>
            </a:r>
            <a:r>
              <a:rPr lang="sr-Latn-RS" sz="900" i="1" dirty="0" smtClean="0">
                <a:solidFill>
                  <a:srgbClr val="003B55"/>
                </a:solidFill>
                <a:cs typeface="Times New Roman" pitchFamily="18" charset="0"/>
              </a:rPr>
              <a:t>Physical </a:t>
            </a:r>
            <a:r>
              <a:rPr lang="en-US" sz="900" i="1" dirty="0" smtClean="0">
                <a:solidFill>
                  <a:srgbClr val="003B55"/>
                </a:solidFill>
                <a:cs typeface="Times New Roman" pitchFamily="18" charset="0"/>
              </a:rPr>
              <a:t>Data </a:t>
            </a:r>
            <a:r>
              <a:rPr lang="en-US" sz="900" i="1" dirty="0" err="1" smtClean="0">
                <a:solidFill>
                  <a:srgbClr val="003B55"/>
                </a:solidFill>
                <a:cs typeface="Times New Roman" pitchFamily="18" charset="0"/>
              </a:rPr>
              <a:t>Sistem</a:t>
            </a:r>
            <a:r>
              <a:rPr lang="sr-Latn-RS" sz="900" i="1" dirty="0" smtClean="0">
                <a:solidFill>
                  <a:srgbClr val="003B55"/>
                </a:solidFill>
                <a:cs typeface="Times New Roman" pitchFamily="18" charset="0"/>
              </a:rPr>
              <a:t>: diagram podsistema: </a:t>
            </a:r>
            <a:r>
              <a:rPr lang="en-US" sz="900" i="1" dirty="0" smtClean="0">
                <a:solidFill>
                  <a:srgbClr val="003B55"/>
                </a:solidFill>
                <a:cs typeface="Times New Roman" pitchFamily="18" charset="0"/>
              </a:rPr>
              <a:t>„</a:t>
            </a:r>
            <a:r>
              <a:rPr lang="sr-Latn-RS" sz="900" i="1" dirty="0" smtClean="0">
                <a:solidFill>
                  <a:srgbClr val="003B55"/>
                </a:solidFill>
                <a:cs typeface="Times New Roman" pitchFamily="18" charset="0"/>
              </a:rPr>
              <a:t>Nabavka</a:t>
            </a:r>
            <a:r>
              <a:rPr lang="en-US" sz="900" i="1" dirty="0" smtClean="0">
                <a:solidFill>
                  <a:srgbClr val="003B55"/>
                </a:solidFill>
                <a:cs typeface="Times New Roman" pitchFamily="18" charset="0"/>
              </a:rPr>
              <a:t>“</a:t>
            </a:r>
            <a:endParaRPr lang="en-US" sz="900" i="1" dirty="0">
              <a:solidFill>
                <a:srgbClr val="003B55"/>
              </a:solidFill>
              <a:cs typeface="Times New Roman" pitchFamily="18" charset="0"/>
            </a:endParaRPr>
          </a:p>
        </p:txBody>
      </p:sp>
      <p:pic>
        <p:nvPicPr>
          <p:cNvPr id="12290" name="Picture 2" descr="C:\Users\PC\Downloads\236672053_243966960798764_3156399791976680292_n.png"/>
          <p:cNvPicPr>
            <a:picLocks noChangeAspect="1" noChangeArrowheads="1"/>
          </p:cNvPicPr>
          <p:nvPr/>
        </p:nvPicPr>
        <p:blipFill>
          <a:blip r:embed="rId2"/>
          <a:srcRect/>
          <a:stretch>
            <a:fillRect/>
          </a:stretch>
        </p:blipFill>
        <p:spPr bwMode="auto">
          <a:xfrm>
            <a:off x="908578" y="381530"/>
            <a:ext cx="5667376" cy="3200400"/>
          </a:xfrm>
          <a:prstGeom prst="rect">
            <a:avLst/>
          </a:prstGeom>
          <a:noFill/>
          <a:ln w="12700">
            <a:solidFill>
              <a:schemeClr val="tx1"/>
            </a:solidFill>
          </a:ln>
        </p:spPr>
      </p:pic>
      <p:sp>
        <p:nvSpPr>
          <p:cNvPr id="10" name="TextBox 9"/>
          <p:cNvSpPr txBox="1"/>
          <p:nvPr/>
        </p:nvSpPr>
        <p:spPr>
          <a:xfrm>
            <a:off x="1100667" y="4216400"/>
            <a:ext cx="4842933" cy="461665"/>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Fizički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nabavke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sadrži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tabele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radnik</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namirnice</a:t>
            </a:r>
            <a:r>
              <a:rPr lang="en-US" sz="1200" dirty="0" smtClean="0">
                <a:solidFill>
                  <a:srgbClr val="003B55"/>
                </a:solidFill>
                <a:latin typeface="Times New Roman" pitchFamily="18" charset="0"/>
                <a:cs typeface="Times New Roman" pitchFamily="18" charset="0"/>
              </a:rPr>
              <a:t> i </a:t>
            </a:r>
            <a:r>
              <a:rPr lang="en-US" sz="1200" dirty="0" err="1" smtClean="0">
                <a:solidFill>
                  <a:srgbClr val="003B55"/>
                </a:solidFill>
                <a:latin typeface="Times New Roman" pitchFamily="18" charset="0"/>
                <a:cs typeface="Times New Roman" pitchFamily="18" charset="0"/>
              </a:rPr>
              <a:t>dobavljač</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68458" y="481848"/>
            <a:ext cx="6761100" cy="1942814"/>
          </a:xfrm>
        </p:spPr>
        <p:txBody>
          <a:bodyPr/>
          <a:lstStyle/>
          <a:p>
            <a:pPr indent="0">
              <a:buNone/>
            </a:pPr>
            <a:r>
              <a:rPr lang="sr-Latn-RS" sz="1400" b="1" dirty="0" smtClean="0">
                <a:solidFill>
                  <a:srgbClr val="003B55"/>
                </a:solidFill>
                <a:latin typeface="Times New Roman" pitchFamily="18" charset="0"/>
                <a:cs typeface="Times New Roman" pitchFamily="18" charset="0"/>
              </a:rPr>
              <a:t>5. </a:t>
            </a:r>
            <a:r>
              <a:rPr lang="en-US" sz="1400" b="1" dirty="0" err="1" smtClean="0">
                <a:solidFill>
                  <a:srgbClr val="003B55"/>
                </a:solidFill>
                <a:latin typeface="Times New Roman" pitchFamily="18" charset="0"/>
                <a:cs typeface="Times New Roman" pitchFamily="18" charset="0"/>
              </a:rPr>
              <a:t>Opis</a:t>
            </a:r>
            <a:r>
              <a:rPr lang="en-US" sz="1400" b="1" dirty="0" smtClean="0">
                <a:solidFill>
                  <a:srgbClr val="003B55"/>
                </a:solidFill>
                <a:latin typeface="Times New Roman" pitchFamily="18" charset="0"/>
                <a:cs typeface="Times New Roman" pitchFamily="18" charset="0"/>
              </a:rPr>
              <a:t> </a:t>
            </a:r>
            <a:r>
              <a:rPr lang="en-US" sz="1400" b="1" dirty="0" err="1" smtClean="0">
                <a:solidFill>
                  <a:srgbClr val="003B55"/>
                </a:solidFill>
                <a:latin typeface="Times New Roman" pitchFamily="18" charset="0"/>
                <a:cs typeface="Times New Roman" pitchFamily="18" charset="0"/>
              </a:rPr>
              <a:t>sistema</a:t>
            </a:r>
            <a:r>
              <a:rPr lang="en-US" sz="1400" b="1" dirty="0" smtClean="0">
                <a:solidFill>
                  <a:srgbClr val="003B55"/>
                </a:solidFill>
                <a:latin typeface="Times New Roman" pitchFamily="18" charset="0"/>
                <a:cs typeface="Times New Roman" pitchFamily="18" charset="0"/>
              </a:rPr>
              <a:t> </a:t>
            </a:r>
            <a:r>
              <a:rPr lang="en-US" sz="1400" b="1" dirty="0" err="1" smtClean="0">
                <a:solidFill>
                  <a:srgbClr val="003B55"/>
                </a:solidFill>
                <a:latin typeface="Times New Roman" pitchFamily="18" charset="0"/>
                <a:cs typeface="Times New Roman" pitchFamily="18" charset="0"/>
              </a:rPr>
              <a:t>koji</a:t>
            </a:r>
            <a:r>
              <a:rPr lang="en-US" sz="1400" b="1" dirty="0" smtClean="0">
                <a:solidFill>
                  <a:srgbClr val="003B55"/>
                </a:solidFill>
                <a:latin typeface="Times New Roman" pitchFamily="18" charset="0"/>
                <a:cs typeface="Times New Roman" pitchFamily="18" charset="0"/>
              </a:rPr>
              <a:t> se </a:t>
            </a:r>
            <a:r>
              <a:rPr lang="en-US" sz="1400" b="1" dirty="0" err="1" smtClean="0">
                <a:solidFill>
                  <a:srgbClr val="003B55"/>
                </a:solidFill>
                <a:latin typeface="Times New Roman" pitchFamily="18" charset="0"/>
                <a:cs typeface="Times New Roman" pitchFamily="18" charset="0"/>
              </a:rPr>
              <a:t>modeluje</a:t>
            </a:r>
            <a:endParaRPr lang="en-US" sz="1400" b="1" dirty="0" smtClean="0">
              <a:solidFill>
                <a:srgbClr val="003B55"/>
              </a:solidFill>
              <a:latin typeface="Times New Roman" pitchFamily="18" charset="0"/>
              <a:cs typeface="Times New Roman" pitchFamily="18" charset="0"/>
            </a:endParaRPr>
          </a:p>
          <a:p>
            <a:pPr indent="0">
              <a:buNone/>
            </a:pPr>
            <a:endParaRPr lang="sr-Latn-RS" sz="1400" dirty="0" smtClean="0">
              <a:solidFill>
                <a:srgbClr val="003B55"/>
              </a:solidFill>
              <a:latin typeface="Times New Roman" pitchFamily="18" charset="0"/>
              <a:cs typeface="Times New Roman" pitchFamily="18" charset="0"/>
            </a:endParaRPr>
          </a:p>
          <a:p>
            <a:pPr indent="0">
              <a:buNone/>
            </a:pPr>
            <a:r>
              <a:rPr lang="en-US" sz="1400" dirty="0" err="1" smtClean="0">
                <a:solidFill>
                  <a:srgbClr val="003B55"/>
                </a:solidFill>
                <a:latin typeface="Times New Roman" pitchFamily="18" charset="0"/>
                <a:cs typeface="Times New Roman" pitchFamily="18" charset="0"/>
              </a:rPr>
              <a:t>Sistem</a:t>
            </a:r>
            <a:r>
              <a:rPr lang="en-US" sz="1400" dirty="0" smtClean="0">
                <a:solidFill>
                  <a:srgbClr val="003B55"/>
                </a:solidFill>
                <a:latin typeface="Times New Roman" pitchFamily="18" charset="0"/>
                <a:cs typeface="Times New Roman" pitchFamily="18" charset="0"/>
              </a:rPr>
              <a:t> se </a:t>
            </a:r>
            <a:r>
              <a:rPr lang="en-US" sz="1400" dirty="0" err="1" smtClean="0">
                <a:solidFill>
                  <a:srgbClr val="003B55"/>
                </a:solidFill>
                <a:latin typeface="Times New Roman" pitchFamily="18" charset="0"/>
                <a:cs typeface="Times New Roman" pitchFamily="18" charset="0"/>
              </a:rPr>
              <a:t>sastoji</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od</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glavnog</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sistema</a:t>
            </a:r>
            <a:r>
              <a:rPr lang="en-US" sz="1400" dirty="0" smtClean="0">
                <a:solidFill>
                  <a:srgbClr val="003B55"/>
                </a:solidFill>
                <a:latin typeface="Times New Roman" pitchFamily="18" charset="0"/>
                <a:cs typeface="Times New Roman" pitchFamily="18" charset="0"/>
              </a:rPr>
              <a:t> pod </a:t>
            </a:r>
            <a:r>
              <a:rPr lang="en-US" sz="1400" dirty="0" err="1" smtClean="0">
                <a:solidFill>
                  <a:srgbClr val="003B55"/>
                </a:solidFill>
                <a:latin typeface="Times New Roman" pitchFamily="18" charset="0"/>
                <a:cs typeface="Times New Roman" pitchFamily="18" charset="0"/>
              </a:rPr>
              <a:t>nazivom</a:t>
            </a:r>
            <a:r>
              <a:rPr lang="en-US" sz="1400" dirty="0" smtClean="0">
                <a:solidFill>
                  <a:srgbClr val="003B55"/>
                </a:solidFill>
                <a:latin typeface="Times New Roman" pitchFamily="18" charset="0"/>
                <a:cs typeface="Times New Roman" pitchFamily="18" charset="0"/>
              </a:rPr>
              <a:t>: „Online </a:t>
            </a:r>
            <a:r>
              <a:rPr lang="en-US" sz="1400" dirty="0" err="1" smtClean="0">
                <a:solidFill>
                  <a:srgbClr val="003B55"/>
                </a:solidFill>
                <a:latin typeface="Times New Roman" pitchFamily="18" charset="0"/>
                <a:cs typeface="Times New Roman" pitchFamily="18" charset="0"/>
              </a:rPr>
              <a:t>prodaja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namirnica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i</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četiri</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podsistema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sledećim</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nazivima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Nabavka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namirnica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Prodaja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Dostava</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i</a:t>
            </a:r>
            <a:r>
              <a:rPr lang="en-US" sz="1400" dirty="0" smtClean="0">
                <a:solidFill>
                  <a:srgbClr val="003B55"/>
                </a:solidFill>
                <a:latin typeface="Times New Roman" pitchFamily="18" charset="0"/>
                <a:cs typeface="Times New Roman" pitchFamily="18" charset="0"/>
              </a:rPr>
              <a:t> „</a:t>
            </a:r>
            <a:r>
              <a:rPr lang="en-US" sz="1400" dirty="0" err="1" smtClean="0">
                <a:solidFill>
                  <a:srgbClr val="003B55"/>
                </a:solidFill>
                <a:latin typeface="Times New Roman" pitchFamily="18" charset="0"/>
                <a:cs typeface="Times New Roman" pitchFamily="18" charset="0"/>
              </a:rPr>
              <a:t>Podrška</a:t>
            </a:r>
            <a:r>
              <a:rPr lang="en-US" sz="1400" dirty="0" smtClean="0">
                <a:solidFill>
                  <a:srgbClr val="003B55"/>
                </a:solidFill>
                <a:latin typeface="Times New Roman" pitchFamily="18" charset="0"/>
                <a:cs typeface="Times New Roman" pitchFamily="18" charset="0"/>
              </a:rPr>
              <a:t>“.</a:t>
            </a:r>
          </a:p>
          <a:p>
            <a:endParaRPr lang="en-US" dirty="0"/>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6</a:t>
            </a:fld>
            <a:endParaRPr lang="en"/>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60</a:t>
            </a:fld>
            <a:endParaRPr lang="en"/>
          </a:p>
        </p:txBody>
      </p:sp>
      <p:sp>
        <p:nvSpPr>
          <p:cNvPr id="6" name="TextBox 5"/>
          <p:cNvSpPr txBox="1"/>
          <p:nvPr/>
        </p:nvSpPr>
        <p:spPr>
          <a:xfrm>
            <a:off x="1779617" y="3564049"/>
            <a:ext cx="4587315" cy="230832"/>
          </a:xfrm>
          <a:prstGeom prst="rect">
            <a:avLst/>
          </a:prstGeom>
          <a:noFill/>
        </p:spPr>
        <p:txBody>
          <a:bodyPr wrap="square" rtlCol="0">
            <a:spAutoFit/>
          </a:bodyPr>
          <a:lstStyle/>
          <a:p>
            <a:r>
              <a:rPr lang="sr-Latn-RS" sz="900" i="1" dirty="0" smtClean="0">
                <a:solidFill>
                  <a:srgbClr val="003B55"/>
                </a:solidFill>
              </a:rPr>
              <a:t>Slika 9.5  </a:t>
            </a:r>
            <a:r>
              <a:rPr lang="sr-Latn-RS" sz="900" i="1" dirty="0" smtClean="0">
                <a:solidFill>
                  <a:srgbClr val="003B55"/>
                </a:solidFill>
                <a:latin typeface="+mn-lt"/>
                <a:cs typeface="Times New Roman" pitchFamily="18" charset="0"/>
              </a:rPr>
              <a:t>Physical </a:t>
            </a:r>
            <a:r>
              <a:rPr lang="en-US" sz="900" i="1" dirty="0" smtClean="0">
                <a:solidFill>
                  <a:srgbClr val="003B55"/>
                </a:solidFill>
                <a:latin typeface="+mn-lt"/>
                <a:cs typeface="Times New Roman" pitchFamily="18" charset="0"/>
              </a:rPr>
              <a:t>Data </a:t>
            </a:r>
            <a:r>
              <a:rPr lang="en-US" sz="900" i="1" dirty="0" err="1" smtClean="0">
                <a:solidFill>
                  <a:srgbClr val="003B55"/>
                </a:solidFill>
                <a:latin typeface="+mn-lt"/>
                <a:cs typeface="Times New Roman" pitchFamily="18" charset="0"/>
              </a:rPr>
              <a:t>Sistem</a:t>
            </a:r>
            <a:r>
              <a:rPr lang="sr-Latn-RS" sz="900" i="1" dirty="0" smtClean="0">
                <a:solidFill>
                  <a:srgbClr val="003B55"/>
                </a:solidFill>
                <a:latin typeface="+mn-lt"/>
                <a:cs typeface="Times New Roman" pitchFamily="18" charset="0"/>
              </a:rPr>
              <a:t>: </a:t>
            </a:r>
            <a:r>
              <a:rPr lang="nn-NO" sz="900" i="1" dirty="0" smtClean="0">
                <a:solidFill>
                  <a:srgbClr val="003B55"/>
                </a:solidFill>
              </a:rPr>
              <a:t>glavnog sistema</a:t>
            </a:r>
            <a:r>
              <a:rPr lang="sr-Latn-RS" sz="900" i="1" dirty="0" smtClean="0">
                <a:solidFill>
                  <a:srgbClr val="003B55"/>
                </a:solidFill>
              </a:rPr>
              <a:t>:</a:t>
            </a:r>
            <a:r>
              <a:rPr lang="nn-NO" sz="900" i="1" dirty="0" smtClean="0">
                <a:solidFill>
                  <a:srgbClr val="003B55"/>
                </a:solidFill>
              </a:rPr>
              <a:t> „Online prodaja namirnica“</a:t>
            </a:r>
            <a:endParaRPr lang="en-US" sz="900" i="1" dirty="0">
              <a:solidFill>
                <a:srgbClr val="003B55"/>
              </a:solidFill>
            </a:endParaRPr>
          </a:p>
        </p:txBody>
      </p:sp>
      <p:pic>
        <p:nvPicPr>
          <p:cNvPr id="5" name="Picture 2" descr="C:\Users\PC\Downloads\238100528_246200274171889_2245287516893980061_n.png"/>
          <p:cNvPicPr>
            <a:picLocks noChangeAspect="1" noChangeArrowheads="1"/>
          </p:cNvPicPr>
          <p:nvPr/>
        </p:nvPicPr>
        <p:blipFill>
          <a:blip r:embed="rId2"/>
          <a:srcRect/>
          <a:stretch>
            <a:fillRect/>
          </a:stretch>
        </p:blipFill>
        <p:spPr bwMode="auto">
          <a:xfrm>
            <a:off x="1131751" y="421440"/>
            <a:ext cx="5727002" cy="2998661"/>
          </a:xfrm>
          <a:prstGeom prst="rect">
            <a:avLst/>
          </a:prstGeom>
          <a:noFill/>
          <a:ln w="12700">
            <a:solidFill>
              <a:schemeClr val="tx1"/>
            </a:solidFill>
          </a:ln>
        </p:spPr>
      </p:pic>
      <p:sp>
        <p:nvSpPr>
          <p:cNvPr id="7" name="TextBox 6"/>
          <p:cNvSpPr txBox="1"/>
          <p:nvPr/>
        </p:nvSpPr>
        <p:spPr>
          <a:xfrm>
            <a:off x="1210733" y="4089400"/>
            <a:ext cx="4876800" cy="461665"/>
          </a:xfrm>
          <a:prstGeom prst="rect">
            <a:avLst/>
          </a:prstGeom>
          <a:noFill/>
        </p:spPr>
        <p:txBody>
          <a:bodyPr wrap="square" rtlCol="0">
            <a:spAutoFit/>
          </a:bodyPr>
          <a:lstStyle/>
          <a:p>
            <a:r>
              <a:rPr lang="en-US" sz="1200" dirty="0" err="1" smtClean="0">
                <a:solidFill>
                  <a:srgbClr val="003B55"/>
                </a:solidFill>
                <a:latin typeface="Times New Roman" pitchFamily="18" charset="0"/>
                <a:cs typeface="Times New Roman" pitchFamily="18" charset="0"/>
              </a:rPr>
              <a:t>Fizički</a:t>
            </a:r>
            <a:r>
              <a:rPr lang="en-US" sz="1200" dirty="0" smtClean="0">
                <a:solidFill>
                  <a:srgbClr val="003B55"/>
                </a:solidFill>
                <a:latin typeface="Times New Roman" pitchFamily="18" charset="0"/>
                <a:cs typeface="Times New Roman" pitchFamily="18" charset="0"/>
              </a:rPr>
              <a:t> model </a:t>
            </a:r>
            <a:r>
              <a:rPr lang="en-US" sz="1200" dirty="0" err="1" smtClean="0">
                <a:solidFill>
                  <a:srgbClr val="003B55"/>
                </a:solidFill>
                <a:latin typeface="Times New Roman" pitchFamily="18" charset="0"/>
                <a:cs typeface="Times New Roman" pitchFamily="18" charset="0"/>
              </a:rPr>
              <a:t>podataka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za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glavni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sistem</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sadrži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sledeće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tabele</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korisnik</a:t>
            </a:r>
            <a:r>
              <a:rPr lang="en-US" sz="1200" dirty="0" smtClean="0">
                <a:solidFill>
                  <a:srgbClr val="003B55"/>
                </a:solidFill>
                <a:latin typeface="Times New Roman" pitchFamily="18" charset="0"/>
                <a:cs typeface="Times New Roman" pitchFamily="18" charset="0"/>
              </a:rPr>
              <a:t>, online </a:t>
            </a:r>
            <a:r>
              <a:rPr lang="en-US" sz="1200" dirty="0" err="1" smtClean="0">
                <a:solidFill>
                  <a:srgbClr val="003B55"/>
                </a:solidFill>
                <a:latin typeface="Times New Roman" pitchFamily="18" charset="0"/>
                <a:cs typeface="Times New Roman" pitchFamily="18" charset="0"/>
              </a:rPr>
              <a:t>isporuka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namirnica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prodaja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nabavka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dostava</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i</a:t>
            </a:r>
            <a:r>
              <a:rPr lang="en-US" sz="1200" dirty="0" smtClean="0">
                <a:solidFill>
                  <a:srgbClr val="003B55"/>
                </a:solidFill>
                <a:latin typeface="Times New Roman" pitchFamily="18" charset="0"/>
                <a:cs typeface="Times New Roman" pitchFamily="18" charset="0"/>
              </a:rPr>
              <a:t> </a:t>
            </a:r>
            <a:r>
              <a:rPr lang="en-US" sz="1200" dirty="0" err="1" smtClean="0">
                <a:solidFill>
                  <a:srgbClr val="003B55"/>
                </a:solidFill>
                <a:latin typeface="Times New Roman" pitchFamily="18" charset="0"/>
                <a:cs typeface="Times New Roman" pitchFamily="18" charset="0"/>
              </a:rPr>
              <a:t>podrška</a:t>
            </a:r>
            <a:r>
              <a:rPr lang="en-US" sz="1200" dirty="0" smtClean="0">
                <a:solidFill>
                  <a:srgbClr val="003B55"/>
                </a:solidFill>
                <a:latin typeface="Times New Roman" pitchFamily="18" charset="0"/>
                <a:cs typeface="Times New Roman" pitchFamily="18" charset="0"/>
              </a:rPr>
              <a:t>.</a:t>
            </a:r>
            <a:endParaRPr lang="en-US" sz="1200" dirty="0">
              <a:solidFill>
                <a:srgbClr val="003B55"/>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037"/>
        <p:cNvGrpSpPr/>
        <p:nvPr/>
      </p:nvGrpSpPr>
      <p:grpSpPr>
        <a:xfrm>
          <a:off x="0" y="0"/>
          <a:ext cx="0" cy="0"/>
          <a:chOff x="0" y="0"/>
          <a:chExt cx="0" cy="0"/>
        </a:xfrm>
      </p:grpSpPr>
      <p:sp>
        <p:nvSpPr>
          <p:cNvPr id="4038" name="Google Shape;4038;p36"/>
          <p:cNvSpPr txBox="1">
            <a:spLocks noGrp="1"/>
          </p:cNvSpPr>
          <p:nvPr>
            <p:ph type="ctrTitle" idx="4294967295"/>
          </p:nvPr>
        </p:nvSpPr>
        <p:spPr>
          <a:xfrm>
            <a:off x="1295400" y="1744217"/>
            <a:ext cx="62738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sr-Latn-RS" sz="4400" dirty="0" smtClean="0">
                <a:solidFill>
                  <a:srgbClr val="80BFB7"/>
                </a:solidFill>
                <a:latin typeface="Times New Roman" pitchFamily="18" charset="0"/>
                <a:cs typeface="Times New Roman" pitchFamily="18" charset="0"/>
              </a:rPr>
              <a:t>HVALA NA PAŽNJI</a:t>
            </a:r>
            <a:r>
              <a:rPr lang="en" sz="4400" dirty="0" smtClean="0">
                <a:solidFill>
                  <a:srgbClr val="80BFB7"/>
                </a:solidFill>
                <a:latin typeface="Times New Roman" pitchFamily="18" charset="0"/>
                <a:cs typeface="Times New Roman" pitchFamily="18" charset="0"/>
              </a:rPr>
              <a:t>!</a:t>
            </a:r>
            <a:endParaRPr sz="4400">
              <a:solidFill>
                <a:srgbClr val="80BFB7"/>
              </a:solidFill>
              <a:latin typeface="Times New Roman" pitchFamily="18" charset="0"/>
              <a:cs typeface="Times New Roman" pitchFamily="18" charset="0"/>
            </a:endParaRPr>
          </a:p>
        </p:txBody>
      </p:sp>
      <p:sp>
        <p:nvSpPr>
          <p:cNvPr id="4041" name="Google Shape;4041;p36"/>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61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iterate type="lt">
                                    <p:tmPct val="6154"/>
                                  </p:iterate>
                                  <p:childTnLst>
                                    <p:set>
                                      <p:cBhvr>
                                        <p:cTn id="6" dur="1" fill="hold">
                                          <p:stCondLst>
                                            <p:cond delay="0"/>
                                          </p:stCondLst>
                                        </p:cTn>
                                        <p:tgtEl>
                                          <p:spTgt spid="4038"/>
                                        </p:tgtEl>
                                        <p:attrNameLst>
                                          <p:attrName>style.visibility</p:attrName>
                                        </p:attrNameLst>
                                      </p:cBhvr>
                                      <p:to>
                                        <p:strVal val="visible"/>
                                      </p:to>
                                    </p:set>
                                    <p:anim calcmode="lin" valueType="num">
                                      <p:cBhvr>
                                        <p:cTn id="7" dur="1000" fill="hold"/>
                                        <p:tgtEl>
                                          <p:spTgt spid="4038"/>
                                        </p:tgtEl>
                                        <p:attrNameLst>
                                          <p:attrName>ppt_w</p:attrName>
                                        </p:attrNameLst>
                                      </p:cBhvr>
                                      <p:tavLst>
                                        <p:tav tm="0">
                                          <p:val>
                                            <p:fltVal val="0"/>
                                          </p:val>
                                        </p:tav>
                                        <p:tav tm="100000">
                                          <p:val>
                                            <p:strVal val="#ppt_w"/>
                                          </p:val>
                                        </p:tav>
                                      </p:tavLst>
                                    </p:anim>
                                    <p:anim calcmode="lin" valueType="num">
                                      <p:cBhvr>
                                        <p:cTn id="8" dur="1000" fill="hold"/>
                                        <p:tgtEl>
                                          <p:spTgt spid="4038"/>
                                        </p:tgtEl>
                                        <p:attrNameLst>
                                          <p:attrName>ppt_h</p:attrName>
                                        </p:attrNameLst>
                                      </p:cBhvr>
                                      <p:tavLst>
                                        <p:tav tm="0">
                                          <p:val>
                                            <p:fltVal val="0"/>
                                          </p:val>
                                        </p:tav>
                                        <p:tav tm="100000">
                                          <p:val>
                                            <p:strVal val="#ppt_h"/>
                                          </p:val>
                                        </p:tav>
                                      </p:tavLst>
                                    </p:anim>
                                    <p:anim calcmode="lin" valueType="num">
                                      <p:cBhvr>
                                        <p:cTn id="9" dur="1000" fill="hold"/>
                                        <p:tgtEl>
                                          <p:spTgt spid="4038"/>
                                        </p:tgtEl>
                                        <p:attrNameLst>
                                          <p:attrName>style.rotation</p:attrName>
                                        </p:attrNameLst>
                                      </p:cBhvr>
                                      <p:tavLst>
                                        <p:tav tm="0">
                                          <p:val>
                                            <p:fltVal val="90"/>
                                          </p:val>
                                        </p:tav>
                                        <p:tav tm="100000">
                                          <p:val>
                                            <p:fltVal val="0"/>
                                          </p:val>
                                        </p:tav>
                                      </p:tavLst>
                                    </p:anim>
                                    <p:animEffect transition="in" filter="fade">
                                      <p:cBhvr>
                                        <p:cTn id="10" dur="1000"/>
                                        <p:tgtEl>
                                          <p:spTgt spid="40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99533" y="696425"/>
            <a:ext cx="5659167" cy="1159800"/>
          </a:xfrm>
        </p:spPr>
        <p:txBody>
          <a:bodyPr/>
          <a:lstStyle/>
          <a:p>
            <a:r>
              <a:rPr lang="en-US" sz="3200" b="1" dirty="0" smtClean="0">
                <a:latin typeface="Times New Roman" pitchFamily="18" charset="0"/>
                <a:cs typeface="Times New Roman" pitchFamily="18" charset="0"/>
              </a:rPr>
              <a:t>5.1 </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Dijagram</a:t>
            </a:r>
            <a:r>
              <a:rPr lang="en-U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slučajeva</a:t>
            </a:r>
            <a:r>
              <a:rPr lang="sr-Latn-RS" sz="3200" b="1" dirty="0" smtClean="0">
                <a:latin typeface="Times New Roman" pitchFamily="18" charset="0"/>
                <a:cs typeface="Times New Roman" pitchFamily="18" charset="0"/>
              </a:rPr>
              <a:t> 	</a:t>
            </a:r>
            <a:r>
              <a:rPr lang="en-US" sz="3200" b="1" dirty="0" err="1" smtClean="0">
                <a:latin typeface="Times New Roman" pitchFamily="18" charset="0"/>
                <a:cs typeface="Times New Roman" pitchFamily="18" charset="0"/>
              </a:rPr>
              <a:t>korišćenja</a:t>
            </a:r>
            <a:endParaRPr lang="en-US" sz="3200" b="1"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8</a:t>
            </a:fld>
            <a:endParaRPr lang="en"/>
          </a:p>
        </p:txBody>
      </p:sp>
      <p:sp>
        <p:nvSpPr>
          <p:cNvPr id="12" name="TextBox 11"/>
          <p:cNvSpPr txBox="1"/>
          <p:nvPr/>
        </p:nvSpPr>
        <p:spPr>
          <a:xfrm>
            <a:off x="405441" y="3842111"/>
            <a:ext cx="16539209" cy="1107996"/>
          </a:xfrm>
          <a:prstGeom prst="rect">
            <a:avLst/>
          </a:prstGeom>
          <a:noFill/>
        </p:spPr>
        <p:txBody>
          <a:bodyPr wrap="square" rtlCol="0">
            <a:spAutoFit/>
          </a:bodyPr>
          <a:lstStyle/>
          <a:p>
            <a:r>
              <a:rPr lang="en-US" sz="1100" dirty="0" err="1" smtClean="0">
                <a:solidFill>
                  <a:srgbClr val="003B55"/>
                </a:solidFill>
                <a:latin typeface="Times New Roman" pitchFamily="18" charset="0"/>
                <a:cs typeface="Times New Roman" pitchFamily="18" charset="0"/>
              </a:rPr>
              <a:t>Dijagram</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stanja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a:t>
            </a:r>
            <a:r>
              <a:rPr lang="sr-Latn-RS" sz="1100" dirty="0" smtClean="0">
                <a:solidFill>
                  <a:srgbClr val="003B55"/>
                </a:solidFill>
                <a:latin typeface="Times New Roman" pitchFamily="18" charset="0"/>
                <a:cs typeface="Times New Roman" pitchFamily="18" charset="0"/>
              </a:rPr>
              <a:t>š</a:t>
            </a:r>
            <a:r>
              <a:rPr lang="en-US" sz="1100" dirty="0" err="1" smtClean="0">
                <a:solidFill>
                  <a:srgbClr val="003B55"/>
                </a:solidFill>
                <a:latin typeface="Times New Roman" pitchFamily="18" charset="0"/>
                <a:cs typeface="Times New Roman" pitchFamily="18" charset="0"/>
              </a:rPr>
              <a:t>tenja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za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prodaju</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namirnica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funkcioni</a:t>
            </a:r>
            <a:r>
              <a:rPr lang="sr-Latn-RS" sz="1100" dirty="0" smtClean="0">
                <a:solidFill>
                  <a:srgbClr val="003B55"/>
                </a:solidFill>
                <a:latin typeface="Times New Roman" pitchFamily="18" charset="0"/>
                <a:cs typeface="Times New Roman" pitchFamily="18" charset="0"/>
              </a:rPr>
              <a:t>š</a:t>
            </a:r>
            <a:r>
              <a:rPr lang="en-US" sz="1100" dirty="0" smtClean="0">
                <a:solidFill>
                  <a:srgbClr val="003B55"/>
                </a:solidFill>
                <a:latin typeface="Times New Roman" pitchFamily="18" charset="0"/>
                <a:cs typeface="Times New Roman" pitchFamily="18" charset="0"/>
              </a:rPr>
              <a:t>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slede</a:t>
            </a:r>
            <a:r>
              <a:rPr lang="sr-Latn-RS" sz="1100" dirty="0" smtClean="0">
                <a:solidFill>
                  <a:srgbClr val="003B55"/>
                </a:solidFill>
                <a:latin typeface="Times New Roman" pitchFamily="18" charset="0"/>
                <a:cs typeface="Times New Roman" pitchFamily="18" charset="0"/>
              </a:rPr>
              <a:t>ć</a:t>
            </a:r>
            <a:r>
              <a:rPr lang="en-US" sz="1100" dirty="0" err="1" smtClean="0">
                <a:solidFill>
                  <a:srgbClr val="003B55"/>
                </a:solidFill>
                <a:latin typeface="Times New Roman" pitchFamily="18" charset="0"/>
                <a:cs typeface="Times New Roman" pitchFamily="18" charset="0"/>
              </a:rPr>
              <a:t>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č</a:t>
            </a:r>
            <a:r>
              <a:rPr lang="en-US" sz="1100" dirty="0" smtClean="0">
                <a:solidFill>
                  <a:srgbClr val="003B55"/>
                </a:solidFill>
                <a:latin typeface="Times New Roman" pitchFamily="18" charset="0"/>
                <a:cs typeface="Times New Roman" pitchFamily="18" charset="0"/>
              </a:rPr>
              <a:t>in:</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Korisnik</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prvo</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mora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se </a:t>
            </a:r>
            <a:r>
              <a:rPr lang="en-US" sz="1100" dirty="0" err="1" smtClean="0">
                <a:solidFill>
                  <a:srgbClr val="003B55"/>
                </a:solidFill>
                <a:latin typeface="Times New Roman" pitchFamily="18" charset="0"/>
                <a:cs typeface="Times New Roman" pitchFamily="18" charset="0"/>
              </a:rPr>
              <a:t>uloguje</a:t>
            </a:r>
            <a:r>
              <a:rPr lang="en-US" sz="1100" dirty="0" smtClean="0">
                <a:solidFill>
                  <a:srgbClr val="003B55"/>
                </a:solidFill>
                <a:latin typeface="Times New Roman" pitchFamily="18" charset="0"/>
                <a:cs typeface="Times New Roman" pitchFamily="18" charset="0"/>
              </a:rPr>
              <a:t> u </a:t>
            </a:r>
            <a:r>
              <a:rPr lang="en-US" sz="1100" dirty="0" err="1" smtClean="0">
                <a:solidFill>
                  <a:srgbClr val="003B55"/>
                </a:solidFill>
                <a:latin typeface="Times New Roman" pitchFamily="18" charset="0"/>
                <a:cs typeface="Times New Roman" pitchFamily="18" charset="0"/>
              </a:rPr>
              <a:t>sistem</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p>
          <a:p>
            <a:r>
              <a:rPr lang="en-US" sz="1100" dirty="0" err="1" smtClean="0">
                <a:solidFill>
                  <a:srgbClr val="003B55"/>
                </a:solidFill>
                <a:latin typeface="Times New Roman" pitchFamily="18" charset="0"/>
                <a:cs typeface="Times New Roman" pitchFamily="18" charset="0"/>
              </a:rPr>
              <a:t>Ukoliko</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nalog</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korisnika</a:t>
            </a:r>
            <a:r>
              <a:rPr lang="en-US" sz="1100" dirty="0" smtClean="0">
                <a:solidFill>
                  <a:srgbClr val="003B55"/>
                </a:solidFill>
                <a:latin typeface="Times New Roman" pitchFamily="18" charset="0"/>
                <a:cs typeface="Times New Roman" pitchFamily="18" charset="0"/>
              </a:rPr>
              <a:t> ne </a:t>
            </a:r>
            <a:r>
              <a:rPr lang="en-US" sz="1100" dirty="0" err="1" smtClean="0">
                <a:solidFill>
                  <a:srgbClr val="003B55"/>
                </a:solidFill>
                <a:latin typeface="Times New Roman" pitchFamily="18" charset="0"/>
                <a:cs typeface="Times New Roman" pitchFamily="18" charset="0"/>
              </a:rPr>
              <a:t>postoji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korisnik</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mora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ga</a:t>
            </a:r>
            <a:r>
              <a:rPr lang="sr-Latn-RS" sz="1100" dirty="0" smtClean="0">
                <a:solidFill>
                  <a:srgbClr val="003B55"/>
                </a:solidFill>
                <a:latin typeface="Times New Roman" pitchFamily="18" charset="0"/>
                <a:cs typeface="Times New Roman" pitchFamily="18" charset="0"/>
              </a:rPr>
              <a:t> n</a:t>
            </a:r>
            <a:r>
              <a:rPr lang="en-US" sz="1100" dirty="0" err="1" smtClean="0">
                <a:solidFill>
                  <a:srgbClr val="003B55"/>
                </a:solidFill>
                <a:latin typeface="Times New Roman" pitchFamily="18" charset="0"/>
                <a:cs typeface="Times New Roman" pitchFamily="18" charset="0"/>
              </a:rPr>
              <a:t>apravi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putem</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registracije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šem </a:t>
            </a:r>
            <a:r>
              <a:rPr lang="en-US" sz="1100" dirty="0" err="1" smtClean="0">
                <a:solidFill>
                  <a:srgbClr val="003B55"/>
                </a:solidFill>
                <a:latin typeface="Times New Roman" pitchFamily="18" charset="0"/>
                <a:cs typeface="Times New Roman" pitchFamily="18" charset="0"/>
              </a:rPr>
              <a:t>sajt</a:t>
            </a:r>
            <a:r>
              <a:rPr lang="sr-Latn-RS" sz="1100" dirty="0" smtClean="0">
                <a:solidFill>
                  <a:srgbClr val="003B55"/>
                </a:solidFill>
                <a:latin typeface="Times New Roman" pitchFamily="18" charset="0"/>
                <a:cs typeface="Times New Roman" pitchFamily="18" charset="0"/>
              </a:rPr>
              <a:t>u</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r>
              <a:rPr lang="en-US" sz="1100" dirty="0" smtClean="0">
                <a:solidFill>
                  <a:srgbClr val="003B55"/>
                </a:solidFill>
                <a:latin typeface="Times New Roman" pitchFamily="18" charset="0"/>
                <a:cs typeface="Times New Roman" pitchFamily="18" charset="0"/>
              </a:rPr>
              <a:t>Po</a:t>
            </a:r>
            <a:r>
              <a:rPr lang="sr-Latn-RS" sz="1100" dirty="0" smtClean="0">
                <a:solidFill>
                  <a:srgbClr val="003B55"/>
                </a:solidFill>
                <a:latin typeface="Times New Roman" pitchFamily="18" charset="0"/>
                <a:cs typeface="Times New Roman" pitchFamily="18" charset="0"/>
              </a:rPr>
              <a:t>š</a:t>
            </a:r>
            <a:r>
              <a:rPr lang="en-US" sz="1100" dirty="0" smtClean="0">
                <a:solidFill>
                  <a:srgbClr val="003B55"/>
                </a:solidFill>
                <a:latin typeface="Times New Roman" pitchFamily="18" charset="0"/>
                <a:cs typeface="Times New Roman" pitchFamily="18" charset="0"/>
              </a:rPr>
              <a:t>to se </a:t>
            </a:r>
            <a:r>
              <a:rPr lang="en-US" sz="1100" dirty="0" err="1" smtClean="0">
                <a:solidFill>
                  <a:srgbClr val="003B55"/>
                </a:solidFill>
                <a:latin typeface="Times New Roman" pitchFamily="18" charset="0"/>
                <a:cs typeface="Times New Roman" pitchFamily="18" charset="0"/>
              </a:rPr>
              <a:t>korisnik</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uspe</a:t>
            </a:r>
            <a:r>
              <a:rPr lang="sr-Latn-RS" sz="1100" dirty="0" smtClean="0">
                <a:solidFill>
                  <a:srgbClr val="003B55"/>
                </a:solidFill>
                <a:latin typeface="Times New Roman" pitchFamily="18" charset="0"/>
                <a:cs typeface="Times New Roman" pitchFamily="18" charset="0"/>
              </a:rPr>
              <a:t>š</a:t>
            </a:r>
            <a:r>
              <a:rPr lang="en-US" sz="1100" dirty="0" smtClean="0">
                <a:solidFill>
                  <a:srgbClr val="003B55"/>
                </a:solidFill>
                <a:latin typeface="Times New Roman" pitchFamily="18" charset="0"/>
                <a:cs typeface="Times New Roman" pitchFamily="18" charset="0"/>
              </a:rPr>
              <a:t>no</a:t>
            </a:r>
            <a:r>
              <a:rPr lang="sr-Latn-RS" sz="1100" dirty="0" smtClean="0">
                <a:solidFill>
                  <a:srgbClr val="003B55"/>
                </a:solidFill>
                <a:latin typeface="Times New Roman" pitchFamily="18" charset="0"/>
                <a:cs typeface="Times New Roman" pitchFamily="18" charset="0"/>
              </a:rPr>
              <a:t> </a:t>
            </a:r>
          </a:p>
          <a:p>
            <a:r>
              <a:rPr lang="en-US" sz="1100" dirty="0" err="1" smtClean="0">
                <a:solidFill>
                  <a:srgbClr val="003B55"/>
                </a:solidFill>
                <a:latin typeface="Times New Roman" pitchFamily="18" charset="0"/>
                <a:cs typeface="Times New Roman" pitchFamily="18" charset="0"/>
              </a:rPr>
              <a:t>uloguje</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err="1" smtClean="0">
                <a:solidFill>
                  <a:srgbClr val="003B55"/>
                </a:solidFill>
                <a:latin typeface="Times New Roman" pitchFamily="18" charset="0"/>
                <a:cs typeface="Times New Roman" pitchFamily="18" charset="0"/>
              </a:rPr>
              <a:t>li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registruje</a:t>
            </a:r>
            <a:r>
              <a:rPr lang="en-US" sz="1100" dirty="0" smtClean="0">
                <a:solidFill>
                  <a:srgbClr val="003B55"/>
                </a:solidFill>
                <a:latin typeface="Times New Roman" pitchFamily="18" charset="0"/>
                <a:cs typeface="Times New Roman" pitchFamily="18" charset="0"/>
              </a:rPr>
              <a:t>) mo</a:t>
            </a:r>
            <a:r>
              <a:rPr lang="sr-Latn-RS" sz="1100" dirty="0" smtClean="0">
                <a:solidFill>
                  <a:srgbClr val="003B55"/>
                </a:solidFill>
                <a:latin typeface="Times New Roman" pitchFamily="18" charset="0"/>
                <a:cs typeface="Times New Roman" pitchFamily="18" charset="0"/>
              </a:rPr>
              <a:t>ž</a:t>
            </a:r>
            <a:r>
              <a:rPr lang="en-US" sz="1100" dirty="0" smtClean="0">
                <a:solidFill>
                  <a:srgbClr val="003B55"/>
                </a:solidFill>
                <a:latin typeface="Times New Roman" pitchFamily="18" charset="0"/>
                <a:cs typeface="Times New Roman" pitchFamily="18" charset="0"/>
              </a:rPr>
              <a:t>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koristiti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š</a:t>
            </a:r>
            <a:r>
              <a:rPr lang="en-US" sz="1100" dirty="0" smtClean="0">
                <a:solidFill>
                  <a:srgbClr val="003B55"/>
                </a:solidFill>
                <a:latin typeface="Times New Roman" pitchFamily="18" charset="0"/>
                <a:cs typeface="Times New Roman" pitchFamily="18" charset="0"/>
              </a:rPr>
              <a:t>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usluge</a:t>
            </a:r>
            <a:r>
              <a:rPr lang="en-US" sz="1100" dirty="0" smtClean="0">
                <a:solidFill>
                  <a:srgbClr val="003B55"/>
                </a:solidFill>
                <a:latin typeface="Times New Roman" pitchFamily="18" charset="0"/>
                <a:cs typeface="Times New Roman" pitchFamily="18" charset="0"/>
              </a:rPr>
              <a:t> u </a:t>
            </a:r>
            <a:r>
              <a:rPr lang="en-US" sz="1100" dirty="0" err="1" smtClean="0">
                <a:solidFill>
                  <a:srgbClr val="003B55"/>
                </a:solidFill>
                <a:latin typeface="Times New Roman" pitchFamily="18" charset="0"/>
                <a:cs typeface="Times New Roman" pitchFamily="18" charset="0"/>
              </a:rPr>
              <a:t>odeljku</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prodaje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kao</a:t>
            </a:r>
            <a:r>
              <a:rPr lang="sr-Latn-RS" sz="1100" dirty="0" smtClean="0">
                <a:solidFill>
                  <a:srgbClr val="003B55"/>
                </a:solidFill>
                <a:latin typeface="Times New Roman" pitchFamily="18" charset="0"/>
                <a:cs typeface="Times New Roman" pitchFamily="18" charset="0"/>
              </a:rPr>
              <a:t> š</a:t>
            </a:r>
            <a:r>
              <a:rPr lang="en-US" sz="1100" dirty="0" smtClean="0">
                <a:solidFill>
                  <a:srgbClr val="003B55"/>
                </a:solidFill>
                <a:latin typeface="Times New Roman" pitchFamily="18" charset="0"/>
                <a:cs typeface="Times New Roman" pitchFamily="18" charset="0"/>
              </a:rPr>
              <a:t>to 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biranje</a:t>
            </a:r>
            <a:r>
              <a:rPr lang="en-US" sz="1100" dirty="0" smtClean="0">
                <a:solidFill>
                  <a:srgbClr val="003B55"/>
                </a:solidFill>
                <a:latin typeface="Times New Roman" pitchFamily="18" charset="0"/>
                <a:cs typeface="Times New Roman" pitchFamily="18" charset="0"/>
              </a:rPr>
              <a:t> box </a:t>
            </a:r>
            <a:r>
              <a:rPr lang="en-US" sz="1100" dirty="0" err="1" smtClean="0">
                <a:solidFill>
                  <a:srgbClr val="003B55"/>
                </a:solidFill>
                <a:latin typeface="Times New Roman" pitchFamily="18" charset="0"/>
                <a:cs typeface="Times New Roman" pitchFamily="18" charset="0"/>
              </a:rPr>
              <a:t>paketa</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Nakon</a:t>
            </a:r>
            <a:r>
              <a:rPr lang="sr-Latn-RS" sz="1100" dirty="0" smtClean="0">
                <a:solidFill>
                  <a:srgbClr val="003B55"/>
                </a:solidFill>
                <a:latin typeface="Times New Roman" pitchFamily="18" charset="0"/>
                <a:cs typeface="Times New Roman" pitchFamily="18" charset="0"/>
              </a:rPr>
              <a:t> š</a:t>
            </a:r>
            <a:r>
              <a:rPr lang="en-US" sz="1100" dirty="0" smtClean="0">
                <a:solidFill>
                  <a:srgbClr val="003B55"/>
                </a:solidFill>
                <a:latin typeface="Times New Roman" pitchFamily="18" charset="0"/>
                <a:cs typeface="Times New Roman" pitchFamily="18" charset="0"/>
              </a:rPr>
              <a:t>to</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korisnik</a:t>
            </a:r>
            <a:endParaRPr lang="sr-Latn-RS" sz="1100" dirty="0" smtClean="0">
              <a:solidFill>
                <a:srgbClr val="003B55"/>
              </a:solidFill>
              <a:latin typeface="Times New Roman" pitchFamily="18" charset="0"/>
              <a:cs typeface="Times New Roman" pitchFamily="18" charset="0"/>
            </a:endParaRPr>
          </a:p>
          <a:p>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odabere</a:t>
            </a:r>
            <a:r>
              <a:rPr lang="en-US" sz="1100" dirty="0" smtClean="0">
                <a:solidFill>
                  <a:srgbClr val="003B55"/>
                </a:solidFill>
                <a:latin typeface="Times New Roman" pitchFamily="18" charset="0"/>
                <a:cs typeface="Times New Roman" pitchFamily="18" charset="0"/>
              </a:rPr>
              <a:t> Box </a:t>
            </a:r>
            <a:r>
              <a:rPr lang="en-US" sz="1100" dirty="0" err="1" smtClean="0">
                <a:solidFill>
                  <a:srgbClr val="003B55"/>
                </a:solidFill>
                <a:latin typeface="Times New Roman" pitchFamily="18" charset="0"/>
                <a:cs typeface="Times New Roman" pitchFamily="18" charset="0"/>
              </a:rPr>
              <a:t>paket</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otvara</a:t>
            </a:r>
            <a:r>
              <a:rPr lang="en-US" sz="1100" dirty="0" smtClean="0">
                <a:solidFill>
                  <a:srgbClr val="003B55"/>
                </a:solidFill>
                <a:latin typeface="Times New Roman" pitchFamily="18" charset="0"/>
                <a:cs typeface="Times New Roman" pitchFamily="18" charset="0"/>
              </a:rPr>
              <a:t> mu se </a:t>
            </a:r>
            <a:r>
              <a:rPr lang="en-US" sz="1100" dirty="0" err="1" smtClean="0">
                <a:solidFill>
                  <a:srgbClr val="003B55"/>
                </a:solidFill>
                <a:latin typeface="Times New Roman" pitchFamily="18" charset="0"/>
                <a:cs typeface="Times New Roman" pitchFamily="18" charset="0"/>
              </a:rPr>
              <a:t>opcija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menja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sadr</a:t>
            </a:r>
            <a:r>
              <a:rPr lang="sr-Latn-RS" sz="1100" dirty="0" smtClean="0">
                <a:solidFill>
                  <a:srgbClr val="003B55"/>
                </a:solidFill>
                <a:latin typeface="Times New Roman" pitchFamily="18" charset="0"/>
                <a:cs typeface="Times New Roman" pitchFamily="18" charset="0"/>
              </a:rPr>
              <a:t>ž</a:t>
            </a:r>
            <a:r>
              <a:rPr lang="en-US" sz="1100" dirty="0" err="1" smtClean="0">
                <a:solidFill>
                  <a:srgbClr val="003B55"/>
                </a:solidFill>
                <a:latin typeface="Times New Roman" pitchFamily="18" charset="0"/>
                <a:cs typeface="Times New Roman" pitchFamily="18" charset="0"/>
              </a:rPr>
              <a:t>aj</a:t>
            </a:r>
            <a:r>
              <a:rPr lang="en-US" sz="1100" dirty="0" smtClean="0">
                <a:solidFill>
                  <a:srgbClr val="003B55"/>
                </a:solidFill>
                <a:latin typeface="Times New Roman" pitchFamily="18" charset="0"/>
                <a:cs typeface="Times New Roman" pitchFamily="18" charset="0"/>
              </a:rPr>
              <a:t> box </a:t>
            </a:r>
            <a:r>
              <a:rPr lang="en-US" sz="1100" dirty="0" err="1" smtClean="0">
                <a:solidFill>
                  <a:srgbClr val="003B55"/>
                </a:solidFill>
                <a:latin typeface="Times New Roman" pitchFamily="18" charset="0"/>
                <a:cs typeface="Times New Roman" pitchFamily="18" charset="0"/>
              </a:rPr>
              <a:t>paketa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ili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ostane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originalnom</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sadr</a:t>
            </a:r>
            <a:r>
              <a:rPr lang="sr-Latn-RS" sz="1100" dirty="0" smtClean="0">
                <a:solidFill>
                  <a:srgbClr val="003B55"/>
                </a:solidFill>
                <a:latin typeface="Times New Roman" pitchFamily="18" charset="0"/>
                <a:cs typeface="Times New Roman" pitchFamily="18" charset="0"/>
              </a:rPr>
              <a:t>ž</a:t>
            </a:r>
            <a:r>
              <a:rPr lang="en-US" sz="1100" dirty="0" err="1" smtClean="0">
                <a:solidFill>
                  <a:srgbClr val="003B55"/>
                </a:solidFill>
                <a:latin typeface="Times New Roman" pitchFamily="18" charset="0"/>
                <a:cs typeface="Times New Roman" pitchFamily="18" charset="0"/>
              </a:rPr>
              <a:t>aju</a:t>
            </a:r>
            <a:r>
              <a:rPr lang="en-US" sz="1100" dirty="0" smtClean="0">
                <a:solidFill>
                  <a:srgbClr val="003B55"/>
                </a:solidFill>
                <a:latin typeface="Times New Roman" pitchFamily="18" charset="0"/>
                <a:cs typeface="Times New Roman" pitchFamily="18" charset="0"/>
              </a:rPr>
              <a:t> box </a:t>
            </a:r>
            <a:r>
              <a:rPr lang="en-US" sz="1100" dirty="0" err="1" smtClean="0">
                <a:solidFill>
                  <a:srgbClr val="003B55"/>
                </a:solidFill>
                <a:latin typeface="Times New Roman" pitchFamily="18" charset="0"/>
                <a:cs typeface="Times New Roman" pitchFamily="18" charset="0"/>
              </a:rPr>
              <a:t>paketa</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p>
          <a:p>
            <a:r>
              <a:rPr lang="en-US" sz="1100" dirty="0" err="1" smtClean="0">
                <a:solidFill>
                  <a:srgbClr val="003B55"/>
                </a:solidFill>
                <a:latin typeface="Times New Roman" pitchFamily="18" charset="0"/>
                <a:cs typeface="Times New Roman" pitchFamily="18" charset="0"/>
              </a:rPr>
              <a:t>Nakon</a:t>
            </a:r>
            <a:r>
              <a:rPr lang="en-US" sz="1100" dirty="0" smtClean="0">
                <a:solidFill>
                  <a:srgbClr val="003B55"/>
                </a:solidFill>
                <a:latin typeface="Times New Roman" pitchFamily="18" charset="0"/>
                <a:cs typeface="Times New Roman" pitchFamily="18" charset="0"/>
              </a:rPr>
              <a:t> toga </a:t>
            </a:r>
            <a:r>
              <a:rPr lang="en-US" sz="1100" dirty="0" err="1" smtClean="0">
                <a:solidFill>
                  <a:srgbClr val="003B55"/>
                </a:solidFill>
                <a:latin typeface="Times New Roman" pitchFamily="18" charset="0"/>
                <a:cs typeface="Times New Roman" pitchFamily="18" charset="0"/>
              </a:rPr>
              <a:t>ide</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proces</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naru</a:t>
            </a:r>
            <a:r>
              <a:rPr lang="sr-Latn-RS" sz="1100" dirty="0" smtClean="0">
                <a:solidFill>
                  <a:srgbClr val="003B55"/>
                </a:solidFill>
                <a:latin typeface="Times New Roman" pitchFamily="18" charset="0"/>
                <a:cs typeface="Times New Roman" pitchFamily="18" charset="0"/>
              </a:rPr>
              <a:t>či</a:t>
            </a:r>
            <a:r>
              <a:rPr lang="en-US" sz="1100" dirty="0" err="1" smtClean="0">
                <a:solidFill>
                  <a:srgbClr val="003B55"/>
                </a:solidFill>
                <a:latin typeface="Times New Roman" pitchFamily="18" charset="0"/>
                <a:cs typeface="Times New Roman" pitchFamily="18" charset="0"/>
              </a:rPr>
              <a:t>vanja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pla</a:t>
            </a:r>
            <a:r>
              <a:rPr lang="sr-Latn-RS" sz="1100" dirty="0" smtClean="0">
                <a:solidFill>
                  <a:srgbClr val="003B55"/>
                </a:solidFill>
                <a:latin typeface="Times New Roman" pitchFamily="18" charset="0"/>
                <a:cs typeface="Times New Roman" pitchFamily="18" charset="0"/>
              </a:rPr>
              <a:t>ć</a:t>
            </a:r>
            <a:r>
              <a:rPr lang="en-US" sz="1100" dirty="0" err="1" smtClean="0">
                <a:solidFill>
                  <a:srgbClr val="003B55"/>
                </a:solidFill>
                <a:latin typeface="Times New Roman" pitchFamily="18" charset="0"/>
                <a:cs typeface="Times New Roman" pitchFamily="18" charset="0"/>
              </a:rPr>
              <a:t>anja</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dostave</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r>
              <a:rPr lang="en-US" sz="1100" dirty="0" smtClean="0">
                <a:solidFill>
                  <a:srgbClr val="003B55"/>
                </a:solidFill>
                <a:latin typeface="Times New Roman" pitchFamily="18" charset="0"/>
                <a:cs typeface="Times New Roman" pitchFamily="18" charset="0"/>
              </a:rPr>
              <a:t>Po</a:t>
            </a:r>
            <a:r>
              <a:rPr lang="sr-Latn-RS" sz="1100" dirty="0" smtClean="0">
                <a:solidFill>
                  <a:srgbClr val="003B55"/>
                </a:solidFill>
                <a:latin typeface="Times New Roman" pitchFamily="18" charset="0"/>
                <a:cs typeface="Times New Roman" pitchFamily="18" charset="0"/>
              </a:rPr>
              <a:t>š</a:t>
            </a:r>
            <a:r>
              <a:rPr lang="en-US" sz="1100" dirty="0" smtClean="0">
                <a:solidFill>
                  <a:srgbClr val="003B55"/>
                </a:solidFill>
                <a:latin typeface="Times New Roman" pitchFamily="18" charset="0"/>
                <a:cs typeface="Times New Roman" pitchFamily="18" charset="0"/>
              </a:rPr>
              <a:t>to</a:t>
            </a:r>
            <a:r>
              <a:rPr lang="sr-Latn-RS" sz="1100" dirty="0" smtClean="0">
                <a:solidFill>
                  <a:srgbClr val="003B55"/>
                </a:solidFill>
                <a:latin typeface="Times New Roman" pitchFamily="18" charset="0"/>
                <a:cs typeface="Times New Roman" pitchFamily="18" charset="0"/>
              </a:rPr>
              <a:t> </a:t>
            </a:r>
            <a:r>
              <a:rPr lang="en-US" sz="1100" dirty="0" smtClean="0">
                <a:solidFill>
                  <a:srgbClr val="003B55"/>
                </a:solidFill>
                <a:latin typeface="Times New Roman" pitchFamily="18" charset="0"/>
                <a:cs typeface="Times New Roman" pitchFamily="18" charset="0"/>
              </a:rPr>
              <a:t>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dva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č</a:t>
            </a:r>
            <a:r>
              <a:rPr lang="en-US" sz="1100" dirty="0" err="1" smtClean="0">
                <a:solidFill>
                  <a:srgbClr val="003B55"/>
                </a:solidFill>
                <a:latin typeface="Times New Roman" pitchFamily="18" charset="0"/>
                <a:cs typeface="Times New Roman" pitchFamily="18" charset="0"/>
              </a:rPr>
              <a:t>ina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pla</a:t>
            </a:r>
            <a:r>
              <a:rPr lang="sr-Latn-RS" sz="1100" dirty="0" smtClean="0">
                <a:solidFill>
                  <a:srgbClr val="003B55"/>
                </a:solidFill>
                <a:latin typeface="Times New Roman" pitchFamily="18" charset="0"/>
                <a:cs typeface="Times New Roman" pitchFamily="18" charset="0"/>
              </a:rPr>
              <a:t>ć</a:t>
            </a:r>
            <a:r>
              <a:rPr lang="en-US" sz="1100" dirty="0" err="1" smtClean="0">
                <a:solidFill>
                  <a:srgbClr val="003B55"/>
                </a:solidFill>
                <a:latin typeface="Times New Roman" pitchFamily="18" charset="0"/>
                <a:cs typeface="Times New Roman" pitchFamily="18" charset="0"/>
              </a:rPr>
              <a:t>anja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od</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kojih</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korisnik</a:t>
            </a:r>
            <a:r>
              <a:rPr lang="sr-Latn-RS" sz="1100" dirty="0" smtClean="0">
                <a:solidFill>
                  <a:srgbClr val="003B55"/>
                </a:solidFill>
                <a:latin typeface="Times New Roman" pitchFamily="18" charset="0"/>
                <a:cs typeface="Times New Roman" pitchFamily="18" charset="0"/>
              </a:rPr>
              <a:t> </a:t>
            </a:r>
            <a:r>
              <a:rPr lang="en-US" sz="1100" dirty="0" smtClean="0">
                <a:solidFill>
                  <a:srgbClr val="003B55"/>
                </a:solidFill>
                <a:latin typeface="Times New Roman" pitchFamily="18" charset="0"/>
                <a:cs typeface="Times New Roman" pitchFamily="18" charset="0"/>
              </a:rPr>
              <a:t>mo</a:t>
            </a:r>
            <a:r>
              <a:rPr lang="sr-Latn-RS" sz="1100" dirty="0" smtClean="0">
                <a:solidFill>
                  <a:srgbClr val="003B55"/>
                </a:solidFill>
                <a:latin typeface="Times New Roman" pitchFamily="18" charset="0"/>
                <a:cs typeface="Times New Roman" pitchFamily="18" charset="0"/>
              </a:rPr>
              <a:t>ž</a:t>
            </a:r>
            <a:r>
              <a:rPr lang="en-US" sz="1100" dirty="0" smtClean="0">
                <a:solidFill>
                  <a:srgbClr val="003B55"/>
                </a:solidFill>
                <a:latin typeface="Times New Roman" pitchFamily="18" charset="0"/>
                <a:cs typeface="Times New Roman" pitchFamily="18" charset="0"/>
              </a:rPr>
              <a:t>e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odabere</a:t>
            </a:r>
            <a:r>
              <a:rPr lang="sr-Latn-RS" sz="1100" dirty="0" smtClean="0">
                <a:solidFill>
                  <a:srgbClr val="003B55"/>
                </a:solidFill>
                <a:latin typeface="Times New Roman" pitchFamily="18" charset="0"/>
                <a:cs typeface="Times New Roman" pitchFamily="18" charset="0"/>
              </a:rPr>
              <a:t> samo</a:t>
            </a:r>
          </a:p>
          <a:p>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jedan</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r>
              <a:rPr lang="en-US" sz="1100" dirty="0" smtClean="0">
                <a:solidFill>
                  <a:srgbClr val="003B55"/>
                </a:solidFill>
                <a:latin typeface="Times New Roman" pitchFamily="18" charset="0"/>
                <a:cs typeface="Times New Roman" pitchFamily="18" charset="0"/>
              </a:rPr>
              <a:t>a to </a:t>
            </a:r>
            <a:r>
              <a:rPr lang="en-US" sz="1100" dirty="0" err="1" smtClean="0">
                <a:solidFill>
                  <a:srgbClr val="003B55"/>
                </a:solidFill>
                <a:latin typeface="Times New Roman" pitchFamily="18" charset="0"/>
                <a:cs typeface="Times New Roman" pitchFamily="18" charset="0"/>
              </a:rPr>
              <a:t>su</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v</a:t>
            </a:r>
            <a:r>
              <a:rPr lang="en-US" sz="1100" dirty="0" err="1" smtClean="0">
                <a:solidFill>
                  <a:srgbClr val="003B55"/>
                </a:solidFill>
                <a:latin typeface="Times New Roman" pitchFamily="18" charset="0"/>
                <a:cs typeface="Times New Roman" pitchFamily="18" charset="0"/>
              </a:rPr>
              <a:t>irman</a:t>
            </a:r>
            <a:r>
              <a:rPr lang="sr-Latn-RS" sz="1100" dirty="0" smtClean="0">
                <a:solidFill>
                  <a:srgbClr val="003B55"/>
                </a:solidFill>
                <a:latin typeface="Times New Roman" pitchFamily="18" charset="0"/>
                <a:cs typeface="Times New Roman" pitchFamily="18" charset="0"/>
              </a:rPr>
              <a:t>ski </a:t>
            </a:r>
            <a:r>
              <a:rPr lang="en-US" sz="1100" dirty="0" smtClean="0">
                <a:solidFill>
                  <a:srgbClr val="003B55"/>
                </a:solidFill>
                <a:latin typeface="Times New Roman" pitchFamily="18" charset="0"/>
                <a:cs typeface="Times New Roman" pitchFamily="18" charset="0"/>
              </a:rPr>
              <a:t>(</a:t>
            </a:r>
            <a:r>
              <a:rPr lang="en-US" sz="1100" dirty="0" err="1" smtClean="0">
                <a:solidFill>
                  <a:srgbClr val="003B55"/>
                </a:solidFill>
                <a:latin typeface="Times New Roman" pitchFamily="18" charset="0"/>
                <a:cs typeface="Times New Roman" pitchFamily="18" charset="0"/>
              </a:rPr>
              <a:t>Onlajn</a:t>
            </a:r>
            <a:r>
              <a:rPr lang="sr-Latn-RS" sz="1100" dirty="0" smtClean="0">
                <a:solidFill>
                  <a:srgbClr val="003B55"/>
                </a:solidFill>
                <a:latin typeface="Times New Roman" pitchFamily="18" charset="0"/>
                <a:cs typeface="Times New Roman" pitchFamily="18" charset="0"/>
              </a:rPr>
              <a:t> n</a:t>
            </a:r>
            <a:r>
              <a:rPr lang="en-US" sz="1100" dirty="0" smtClean="0">
                <a:solidFill>
                  <a:srgbClr val="003B55"/>
                </a:solidFill>
                <a:latin typeface="Times New Roman" pitchFamily="18" charset="0"/>
                <a:cs typeface="Times New Roman" pitchFamily="18" charset="0"/>
              </a:rPr>
              <a:t>a</a:t>
            </a:r>
            <a:r>
              <a:rPr lang="sr-Latn-RS" sz="1100" dirty="0" smtClean="0">
                <a:solidFill>
                  <a:srgbClr val="003B55"/>
                </a:solidFill>
                <a:latin typeface="Times New Roman" pitchFamily="18" charset="0"/>
                <a:cs typeface="Times New Roman" pitchFamily="18" charset="0"/>
              </a:rPr>
              <a:t>č</a:t>
            </a:r>
            <a:r>
              <a:rPr lang="en-US" sz="1100" dirty="0" smtClean="0">
                <a:solidFill>
                  <a:srgbClr val="003B55"/>
                </a:solidFill>
                <a:latin typeface="Times New Roman" pitchFamily="18" charset="0"/>
                <a:cs typeface="Times New Roman" pitchFamily="18" charset="0"/>
              </a:rPr>
              <a:t>in</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pla</a:t>
            </a:r>
            <a:r>
              <a:rPr lang="sr-Latn-RS" sz="1100" dirty="0" smtClean="0">
                <a:solidFill>
                  <a:srgbClr val="003B55"/>
                </a:solidFill>
                <a:latin typeface="Times New Roman" pitchFamily="18" charset="0"/>
                <a:cs typeface="Times New Roman" pitchFamily="18" charset="0"/>
              </a:rPr>
              <a:t>ć</a:t>
            </a:r>
            <a:r>
              <a:rPr lang="en-US" sz="1100" dirty="0" err="1" smtClean="0">
                <a:solidFill>
                  <a:srgbClr val="003B55"/>
                </a:solidFill>
                <a:latin typeface="Times New Roman" pitchFamily="18" charset="0"/>
                <a:cs typeface="Times New Roman" pitchFamily="18" charset="0"/>
              </a:rPr>
              <a:t>anja</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i pl</a:t>
            </a:r>
            <a:r>
              <a:rPr lang="en-US" sz="1100" dirty="0" smtClean="0">
                <a:solidFill>
                  <a:srgbClr val="003B55"/>
                </a:solidFill>
                <a:latin typeface="Times New Roman" pitchFamily="18" charset="0"/>
                <a:cs typeface="Times New Roman" pitchFamily="18" charset="0"/>
              </a:rPr>
              <a:t>a</a:t>
            </a:r>
            <a:r>
              <a:rPr lang="sr-Latn-RS" sz="1100" dirty="0" smtClean="0">
                <a:solidFill>
                  <a:srgbClr val="003B55"/>
                </a:solidFill>
                <a:latin typeface="Times New Roman" pitchFamily="18" charset="0"/>
                <a:cs typeface="Times New Roman" pitchFamily="18" charset="0"/>
              </a:rPr>
              <a:t>ć</a:t>
            </a:r>
            <a:r>
              <a:rPr lang="en-US" sz="1100" dirty="0" err="1" smtClean="0">
                <a:solidFill>
                  <a:srgbClr val="003B55"/>
                </a:solidFill>
                <a:latin typeface="Times New Roman" pitchFamily="18" charset="0"/>
                <a:cs typeface="Times New Roman" pitchFamily="18" charset="0"/>
              </a:rPr>
              <a:t>anje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pouze</a:t>
            </a:r>
            <a:r>
              <a:rPr lang="sr-Latn-RS" sz="1100" dirty="0" smtClean="0">
                <a:solidFill>
                  <a:srgbClr val="003B55"/>
                </a:solidFill>
                <a:latin typeface="Times New Roman" pitchFamily="18" charset="0"/>
                <a:cs typeface="Times New Roman" pitchFamily="18" charset="0"/>
              </a:rPr>
              <a:t>ćem </a:t>
            </a:r>
            <a:r>
              <a:rPr lang="en-US" sz="1100" dirty="0" smtClean="0">
                <a:solidFill>
                  <a:srgbClr val="003B55"/>
                </a:solidFill>
                <a:latin typeface="Times New Roman" pitchFamily="18" charset="0"/>
                <a:cs typeface="Times New Roman" pitchFamily="18" charset="0"/>
              </a:rPr>
              <a:t>(</a:t>
            </a:r>
            <a:r>
              <a:rPr lang="en-US" sz="1100" dirty="0" err="1" smtClean="0">
                <a:solidFill>
                  <a:srgbClr val="003B55"/>
                </a:solidFill>
                <a:latin typeface="Times New Roman" pitchFamily="18" charset="0"/>
                <a:cs typeface="Times New Roman" pitchFamily="18" charset="0"/>
              </a:rPr>
              <a:t>Fizi</a:t>
            </a:r>
            <a:r>
              <a:rPr lang="sr-Latn-RS" sz="1100" dirty="0" smtClean="0">
                <a:solidFill>
                  <a:srgbClr val="003B55"/>
                </a:solidFill>
                <a:latin typeface="Times New Roman" pitchFamily="18" charset="0"/>
                <a:cs typeface="Times New Roman" pitchFamily="18" charset="0"/>
              </a:rPr>
              <a:t>č</a:t>
            </a:r>
            <a:r>
              <a:rPr lang="en-US" sz="1100" dirty="0" err="1" smtClean="0">
                <a:solidFill>
                  <a:srgbClr val="003B55"/>
                </a:solidFill>
                <a:latin typeface="Times New Roman" pitchFamily="18" charset="0"/>
                <a:cs typeface="Times New Roman" pitchFamily="18" charset="0"/>
              </a:rPr>
              <a:t>ki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č</a:t>
            </a:r>
            <a:r>
              <a:rPr lang="en-US" sz="1100" dirty="0" smtClean="0">
                <a:solidFill>
                  <a:srgbClr val="003B55"/>
                </a:solidFill>
                <a:latin typeface="Times New Roman" pitchFamily="18" charset="0"/>
                <a:cs typeface="Times New Roman" pitchFamily="18" charset="0"/>
              </a:rPr>
              <a:t>in</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pla</a:t>
            </a:r>
            <a:r>
              <a:rPr lang="sr-Latn-RS" sz="1100" dirty="0" smtClean="0">
                <a:solidFill>
                  <a:srgbClr val="003B55"/>
                </a:solidFill>
                <a:latin typeface="Times New Roman" pitchFamily="18" charset="0"/>
                <a:cs typeface="Times New Roman" pitchFamily="18" charset="0"/>
              </a:rPr>
              <a:t>ć</a:t>
            </a:r>
            <a:r>
              <a:rPr lang="en-US" sz="1100" dirty="0" err="1" smtClean="0">
                <a:solidFill>
                  <a:srgbClr val="003B55"/>
                </a:solidFill>
                <a:latin typeface="Times New Roman" pitchFamily="18" charset="0"/>
                <a:cs typeface="Times New Roman" pitchFamily="18" charset="0"/>
              </a:rPr>
              <a:t>anja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ili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direktni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č</a:t>
            </a:r>
            <a:r>
              <a:rPr lang="en-US" sz="1100" dirty="0" smtClean="0">
                <a:solidFill>
                  <a:srgbClr val="003B55"/>
                </a:solidFill>
                <a:latin typeface="Times New Roman" pitchFamily="18" charset="0"/>
                <a:cs typeface="Times New Roman" pitchFamily="18" charset="0"/>
              </a:rPr>
              <a:t>in)</a:t>
            </a:r>
            <a:r>
              <a:rPr lang="sr-Latn-RS" sz="1100" dirty="0" smtClean="0">
                <a:solidFill>
                  <a:srgbClr val="003B55"/>
                </a:solidFill>
                <a:latin typeface="Times New Roman" pitchFamily="18" charset="0"/>
                <a:cs typeface="Times New Roman" pitchFamily="18" charset="0"/>
              </a:rPr>
              <a:t>.</a:t>
            </a:r>
            <a:endParaRPr lang="en-US" sz="1100" dirty="0">
              <a:solidFill>
                <a:srgbClr val="003B55"/>
              </a:solidFill>
              <a:latin typeface="Times New Roman" pitchFamily="18" charset="0"/>
              <a:cs typeface="Times New Roman" pitchFamily="18" charset="0"/>
            </a:endParaRPr>
          </a:p>
        </p:txBody>
      </p:sp>
      <p:sp>
        <p:nvSpPr>
          <p:cNvPr id="8" name="TextBox 7"/>
          <p:cNvSpPr txBox="1"/>
          <p:nvPr/>
        </p:nvSpPr>
        <p:spPr>
          <a:xfrm>
            <a:off x="793302" y="94313"/>
            <a:ext cx="4088921" cy="307777"/>
          </a:xfrm>
          <a:prstGeom prst="rect">
            <a:avLst/>
          </a:prstGeom>
          <a:noFill/>
        </p:spPr>
        <p:txBody>
          <a:bodyPr wrap="square" rtlCol="0">
            <a:spAutoFit/>
          </a:bodyPr>
          <a:lstStyle/>
          <a:p>
            <a:pPr algn="ctr"/>
            <a:r>
              <a:rPr lang="sr-Latn-RS" b="1" dirty="0" smtClean="0"/>
              <a:t>                     </a:t>
            </a:r>
            <a:r>
              <a:rPr lang="sr-Latn-RS" b="1" dirty="0" smtClean="0">
                <a:solidFill>
                  <a:srgbClr val="003B55"/>
                </a:solidFill>
                <a:latin typeface="Times New Roman" pitchFamily="18" charset="0"/>
                <a:cs typeface="Times New Roman" pitchFamily="18" charset="0"/>
              </a:rPr>
              <a:t>5.1 </a:t>
            </a:r>
            <a:r>
              <a:rPr lang="en-US" b="1" dirty="0" err="1" smtClean="0">
                <a:solidFill>
                  <a:srgbClr val="003B55"/>
                </a:solidFill>
                <a:latin typeface="Times New Roman" pitchFamily="18" charset="0"/>
                <a:cs typeface="Times New Roman" pitchFamily="18" charset="0"/>
              </a:rPr>
              <a:t>Dijagram</a:t>
            </a:r>
            <a:r>
              <a:rPr lang="en-US" b="1" dirty="0" smtClean="0">
                <a:solidFill>
                  <a:srgbClr val="003B55"/>
                </a:solidFill>
                <a:latin typeface="Times New Roman" pitchFamily="18" charset="0"/>
                <a:cs typeface="Times New Roman" pitchFamily="18" charset="0"/>
              </a:rPr>
              <a:t> </a:t>
            </a:r>
            <a:r>
              <a:rPr lang="en-US" b="1" dirty="0" err="1" smtClean="0">
                <a:solidFill>
                  <a:srgbClr val="003B55"/>
                </a:solidFill>
                <a:latin typeface="Times New Roman" pitchFamily="18" charset="0"/>
                <a:cs typeface="Times New Roman" pitchFamily="18" charset="0"/>
              </a:rPr>
              <a:t>slučajeva</a:t>
            </a:r>
            <a:r>
              <a:rPr lang="en-US" b="1" dirty="0" smtClean="0">
                <a:solidFill>
                  <a:srgbClr val="003B55"/>
                </a:solidFill>
                <a:latin typeface="Times New Roman" pitchFamily="18" charset="0"/>
                <a:cs typeface="Times New Roman" pitchFamily="18" charset="0"/>
              </a:rPr>
              <a:t> </a:t>
            </a:r>
            <a:r>
              <a:rPr lang="en-US" b="1" dirty="0" err="1" smtClean="0">
                <a:solidFill>
                  <a:srgbClr val="003B55"/>
                </a:solidFill>
                <a:latin typeface="Times New Roman" pitchFamily="18" charset="0"/>
                <a:cs typeface="Times New Roman" pitchFamily="18" charset="0"/>
              </a:rPr>
              <a:t>korišćenja</a:t>
            </a:r>
            <a:r>
              <a:rPr lang="sr-Latn-RS" b="1" dirty="0" smtClean="0">
                <a:solidFill>
                  <a:srgbClr val="003B55"/>
                </a:solidFill>
                <a:latin typeface="Times New Roman" pitchFamily="18" charset="0"/>
                <a:cs typeface="Times New Roman" pitchFamily="18" charset="0"/>
              </a:rPr>
              <a:t>       </a:t>
            </a:r>
            <a:endParaRPr lang="en-US" b="1" dirty="0">
              <a:solidFill>
                <a:srgbClr val="003B55"/>
              </a:solidFill>
              <a:latin typeface="Times New Roman" pitchFamily="18" charset="0"/>
              <a:cs typeface="Times New Roman" pitchFamily="18" charset="0"/>
            </a:endParaRPr>
          </a:p>
        </p:txBody>
      </p:sp>
      <p:pic>
        <p:nvPicPr>
          <p:cNvPr id="1027" name="Picture 3" descr="C:\Users\PC\Downloads\237469135_813194962730175_3242991165981065029_n.png"/>
          <p:cNvPicPr>
            <a:picLocks noChangeAspect="1" noChangeArrowheads="1"/>
          </p:cNvPicPr>
          <p:nvPr/>
        </p:nvPicPr>
        <p:blipFill>
          <a:blip r:embed="rId2"/>
          <a:srcRect/>
          <a:stretch>
            <a:fillRect/>
          </a:stretch>
        </p:blipFill>
        <p:spPr bwMode="auto">
          <a:xfrm>
            <a:off x="628079" y="522106"/>
            <a:ext cx="6688836" cy="2849880"/>
          </a:xfrm>
          <a:prstGeom prst="rect">
            <a:avLst/>
          </a:prstGeom>
          <a:noFill/>
          <a:ln w="12700">
            <a:solidFill>
              <a:srgbClr val="003B55"/>
            </a:solidFill>
          </a:ln>
        </p:spPr>
      </p:pic>
      <p:sp>
        <p:nvSpPr>
          <p:cNvPr id="13" name="TextBox 12"/>
          <p:cNvSpPr txBox="1"/>
          <p:nvPr/>
        </p:nvSpPr>
        <p:spPr>
          <a:xfrm>
            <a:off x="2028491" y="3583220"/>
            <a:ext cx="3127779" cy="230832"/>
          </a:xfrm>
          <a:prstGeom prst="rect">
            <a:avLst/>
          </a:prstGeom>
          <a:noFill/>
        </p:spPr>
        <p:txBody>
          <a:bodyPr wrap="none" rtlCol="0">
            <a:spAutoFit/>
          </a:bodyPr>
          <a:lstStyle/>
          <a:p>
            <a:r>
              <a:rPr lang="sr-Latn-RS" sz="900" i="1" dirty="0" smtClean="0">
                <a:solidFill>
                  <a:srgbClr val="003B55"/>
                </a:solidFill>
              </a:rPr>
              <a:t>Slika 1.</a:t>
            </a:r>
            <a:r>
              <a:rPr lang="en-US" sz="900" i="1" dirty="0" smtClean="0">
                <a:solidFill>
                  <a:srgbClr val="003B55"/>
                </a:solidFill>
              </a:rPr>
              <a:t>1</a:t>
            </a:r>
            <a:r>
              <a:rPr lang="sr-Latn-RS" sz="900" i="1" dirty="0" smtClean="0">
                <a:solidFill>
                  <a:srgbClr val="003B55"/>
                </a:solidFill>
              </a:rPr>
              <a:t> Use case model: diagram podsistema: </a:t>
            </a:r>
            <a:r>
              <a:rPr lang="nn-NO" sz="900" i="1" dirty="0" smtClean="0">
                <a:solidFill>
                  <a:srgbClr val="003B55"/>
                </a:solidFill>
              </a:rPr>
              <a:t>„Prodaja</a:t>
            </a:r>
            <a:r>
              <a:rPr lang="sr-Latn-RS" sz="900" i="1" dirty="0" smtClean="0">
                <a:solidFill>
                  <a:srgbClr val="003B55"/>
                </a:solidFill>
              </a:rPr>
              <a:t>”</a:t>
            </a:r>
            <a:endParaRPr lang="en-US" sz="900" i="1" dirty="0">
              <a:solidFill>
                <a:srgbClr val="003B55"/>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18300" y="474453"/>
            <a:ext cx="6761100" cy="4239597"/>
          </a:xfrm>
        </p:spPr>
        <p:txBody>
          <a:bodyPr/>
          <a:lstStyle/>
          <a:p>
            <a:pPr indent="0">
              <a:buNone/>
            </a:pPr>
            <a:endParaRPr lang="en-US" sz="1800" b="1" dirty="0" smtClean="0">
              <a:latin typeface="Times New Roman" pitchFamily="18" charset="0"/>
              <a:cs typeface="Times New Roman" pitchFamily="18" charset="0"/>
            </a:endParaRPr>
          </a:p>
          <a:p>
            <a:endParaRPr lang="en-US" dirty="0"/>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9</a:t>
            </a:fld>
            <a:endParaRPr lang="en"/>
          </a:p>
        </p:txBody>
      </p:sp>
      <p:sp>
        <p:nvSpPr>
          <p:cNvPr id="11" name="TextBox 10"/>
          <p:cNvSpPr txBox="1"/>
          <p:nvPr/>
        </p:nvSpPr>
        <p:spPr>
          <a:xfrm>
            <a:off x="2132008" y="3755748"/>
            <a:ext cx="3204723" cy="230832"/>
          </a:xfrm>
          <a:prstGeom prst="rect">
            <a:avLst/>
          </a:prstGeom>
          <a:noFill/>
        </p:spPr>
        <p:txBody>
          <a:bodyPr wrap="none" rtlCol="0">
            <a:spAutoFit/>
          </a:bodyPr>
          <a:lstStyle/>
          <a:p>
            <a:r>
              <a:rPr lang="sr-Latn-RS" sz="900" i="1" dirty="0" smtClean="0">
                <a:solidFill>
                  <a:srgbClr val="003B55"/>
                </a:solidFill>
              </a:rPr>
              <a:t>Slika 1.2 Use case model: diagram podsistema: </a:t>
            </a:r>
            <a:r>
              <a:rPr lang="nn-NO" sz="900" i="1" dirty="0" smtClean="0">
                <a:solidFill>
                  <a:srgbClr val="003B55"/>
                </a:solidFill>
              </a:rPr>
              <a:t>„</a:t>
            </a:r>
            <a:r>
              <a:rPr lang="sr-Latn-RS" sz="900" i="1" dirty="0" smtClean="0">
                <a:solidFill>
                  <a:srgbClr val="003B55"/>
                </a:solidFill>
              </a:rPr>
              <a:t>Dostava”</a:t>
            </a:r>
            <a:endParaRPr lang="en-US" sz="900" i="1" dirty="0">
              <a:solidFill>
                <a:srgbClr val="003B55"/>
              </a:solidFill>
            </a:endParaRPr>
          </a:p>
        </p:txBody>
      </p:sp>
      <p:sp>
        <p:nvSpPr>
          <p:cNvPr id="12" name="TextBox 11"/>
          <p:cNvSpPr txBox="1"/>
          <p:nvPr/>
        </p:nvSpPr>
        <p:spPr>
          <a:xfrm>
            <a:off x="583474" y="4075583"/>
            <a:ext cx="16412935" cy="1107996"/>
          </a:xfrm>
          <a:prstGeom prst="rect">
            <a:avLst/>
          </a:prstGeom>
          <a:noFill/>
        </p:spPr>
        <p:txBody>
          <a:bodyPr wrap="square" rtlCol="0">
            <a:spAutoFit/>
          </a:bodyPr>
          <a:lstStyle/>
          <a:p>
            <a:r>
              <a:rPr lang="en-US" sz="1100" dirty="0" err="1" smtClean="0">
                <a:solidFill>
                  <a:srgbClr val="003B55"/>
                </a:solidFill>
                <a:latin typeface="Times New Roman" pitchFamily="18" charset="0"/>
                <a:cs typeface="Times New Roman" pitchFamily="18" charset="0"/>
              </a:rPr>
              <a:t>Dijagram</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stanja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a:t>
            </a:r>
            <a:r>
              <a:rPr lang="sr-Latn-RS" sz="1100" dirty="0" smtClean="0">
                <a:solidFill>
                  <a:srgbClr val="003B55"/>
                </a:solidFill>
                <a:latin typeface="Times New Roman" pitchFamily="18" charset="0"/>
                <a:cs typeface="Times New Roman" pitchFamily="18" charset="0"/>
              </a:rPr>
              <a:t>š</a:t>
            </a:r>
            <a:r>
              <a:rPr lang="en-US" sz="1100" dirty="0" err="1" smtClean="0">
                <a:solidFill>
                  <a:srgbClr val="003B55"/>
                </a:solidFill>
                <a:latin typeface="Times New Roman" pitchFamily="18" charset="0"/>
                <a:cs typeface="Times New Roman" pitchFamily="18" charset="0"/>
              </a:rPr>
              <a:t>tenja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za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dostavu</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namirnica</a:t>
            </a:r>
            <a:r>
              <a:rPr lang="en-US" sz="1100" dirty="0" smtClean="0">
                <a:solidFill>
                  <a:srgbClr val="003B55"/>
                </a:solidFill>
                <a:latin typeface="Times New Roman" pitchFamily="18" charset="0"/>
                <a:cs typeface="Times New Roman" pitchFamily="18" charset="0"/>
              </a:rPr>
              <a:t> (Box </a:t>
            </a:r>
            <a:r>
              <a:rPr lang="en-US" sz="1100" dirty="0" err="1" smtClean="0">
                <a:solidFill>
                  <a:srgbClr val="003B55"/>
                </a:solidFill>
                <a:latin typeface="Times New Roman" pitchFamily="18" charset="0"/>
                <a:cs typeface="Times New Roman" pitchFamily="18" charset="0"/>
              </a:rPr>
              <a:t>paketa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po</a:t>
            </a:r>
            <a:r>
              <a:rPr lang="sr-Latn-RS" sz="1100" dirty="0" smtClean="0">
                <a:solidFill>
                  <a:srgbClr val="003B55"/>
                </a:solidFill>
                <a:latin typeface="Times New Roman" pitchFamily="18" charset="0"/>
                <a:cs typeface="Times New Roman" pitchFamily="18" charset="0"/>
              </a:rPr>
              <a:t>č</a:t>
            </a:r>
            <a:r>
              <a:rPr lang="en-US" sz="1100" dirty="0" err="1" smtClean="0">
                <a:solidFill>
                  <a:srgbClr val="003B55"/>
                </a:solidFill>
                <a:latin typeface="Times New Roman" pitchFamily="18" charset="0"/>
                <a:cs typeface="Times New Roman" pitchFamily="18" charset="0"/>
              </a:rPr>
              <a:t>inje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isto</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kao</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prethodni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dijagram</a:t>
            </a:r>
            <a:r>
              <a:rPr lang="sr-Latn-RS" sz="1100" dirty="0" smtClean="0">
                <a:solidFill>
                  <a:srgbClr val="003B55"/>
                </a:solidFill>
                <a:latin typeface="Times New Roman" pitchFamily="18" charset="0"/>
                <a:cs typeface="Times New Roman" pitchFamily="18" charset="0"/>
              </a:rPr>
              <a:t> </a:t>
            </a:r>
          </a:p>
          <a:p>
            <a:r>
              <a:rPr lang="en-US" sz="1100" dirty="0" err="1" smtClean="0">
                <a:solidFill>
                  <a:srgbClr val="003B55"/>
                </a:solidFill>
                <a:latin typeface="Times New Roman" pitchFamily="18" charset="0"/>
                <a:cs typeface="Times New Roman" pitchFamily="18" charset="0"/>
              </a:rPr>
              <a:t>za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prodaju</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Logovanjem</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korisnika</a:t>
            </a:r>
            <a:r>
              <a:rPr lang="en-US" sz="1100" dirty="0" smtClean="0">
                <a:solidFill>
                  <a:srgbClr val="003B55"/>
                </a:solidFill>
                <a:latin typeface="Times New Roman" pitchFamily="18" charset="0"/>
                <a:cs typeface="Times New Roman" pitchFamily="18" charset="0"/>
              </a:rPr>
              <a:t> u </a:t>
            </a:r>
            <a:r>
              <a:rPr lang="en-US" sz="1100" dirty="0" err="1" smtClean="0">
                <a:solidFill>
                  <a:srgbClr val="003B55"/>
                </a:solidFill>
                <a:latin typeface="Times New Roman" pitchFamily="18" charset="0"/>
                <a:cs typeface="Times New Roman" pitchFamily="18" charset="0"/>
              </a:rPr>
              <a:t>sistem</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ili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registracijom</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nakon</a:t>
            </a:r>
            <a:r>
              <a:rPr lang="en-US" sz="1100" dirty="0" smtClean="0">
                <a:solidFill>
                  <a:srgbClr val="003B55"/>
                </a:solidFill>
                <a:latin typeface="Times New Roman" pitchFamily="18" charset="0"/>
                <a:cs typeface="Times New Roman" pitchFamily="18" charset="0"/>
              </a:rPr>
              <a:t> toga </a:t>
            </a:r>
            <a:r>
              <a:rPr lang="en-US" sz="1100" dirty="0" err="1" smtClean="0">
                <a:solidFill>
                  <a:srgbClr val="003B55"/>
                </a:solidFill>
                <a:latin typeface="Times New Roman" pitchFamily="18" charset="0"/>
                <a:cs typeface="Times New Roman" pitchFamily="18" charset="0"/>
              </a:rPr>
              <a:t>dolazi</a:t>
            </a:r>
            <a:r>
              <a:rPr lang="sr-Latn-RS" sz="1100" dirty="0" smtClean="0">
                <a:solidFill>
                  <a:srgbClr val="003B55"/>
                </a:solidFill>
                <a:latin typeface="Times New Roman" pitchFamily="18" charset="0"/>
                <a:cs typeface="Times New Roman" pitchFamily="18" charset="0"/>
              </a:rPr>
              <a:t> p</a:t>
            </a:r>
            <a:r>
              <a:rPr lang="en-US" sz="1100" dirty="0" err="1" smtClean="0">
                <a:solidFill>
                  <a:srgbClr val="003B55"/>
                </a:solidFill>
                <a:latin typeface="Times New Roman" pitchFamily="18" charset="0"/>
                <a:cs typeface="Times New Roman" pitchFamily="18" charset="0"/>
              </a:rPr>
              <a:t>oru</a:t>
            </a:r>
            <a:r>
              <a:rPr lang="sr-Latn-RS" sz="1100" dirty="0" smtClean="0">
                <a:solidFill>
                  <a:srgbClr val="003B55"/>
                </a:solidFill>
                <a:latin typeface="Times New Roman" pitchFamily="18" charset="0"/>
                <a:cs typeface="Times New Roman" pitchFamily="18" charset="0"/>
              </a:rPr>
              <a:t>č</a:t>
            </a:r>
            <a:r>
              <a:rPr lang="en-US" sz="1100" dirty="0" err="1" smtClean="0">
                <a:solidFill>
                  <a:srgbClr val="003B55"/>
                </a:solidFill>
                <a:latin typeface="Times New Roman" pitchFamily="18" charset="0"/>
                <a:cs typeface="Times New Roman" pitchFamily="18" charset="0"/>
              </a:rPr>
              <a:t>ivanje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ali</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smtClean="0">
                <a:solidFill>
                  <a:srgbClr val="003B55"/>
                </a:solidFill>
                <a:latin typeface="Times New Roman" pitchFamily="18" charset="0"/>
                <a:cs typeface="Times New Roman" pitchFamily="18" charset="0"/>
              </a:rPr>
              <a:t> </a:t>
            </a:r>
            <a:endParaRPr lang="sr-Latn-RS" sz="1100" dirty="0" smtClean="0">
              <a:solidFill>
                <a:srgbClr val="003B55"/>
              </a:solidFill>
              <a:latin typeface="Times New Roman" pitchFamily="18" charset="0"/>
              <a:cs typeface="Times New Roman" pitchFamily="18" charset="0"/>
            </a:endParaRPr>
          </a:p>
          <a:p>
            <a:r>
              <a:rPr lang="en-US" sz="1100" dirty="0" err="1" smtClean="0">
                <a:solidFill>
                  <a:srgbClr val="003B55"/>
                </a:solidFill>
                <a:latin typeface="Times New Roman" pitchFamily="18" charset="0"/>
                <a:cs typeface="Times New Roman" pitchFamily="18" charset="0"/>
              </a:rPr>
              <a:t>mogu</a:t>
            </a:r>
            <a:r>
              <a:rPr lang="sr-Latn-RS" sz="1100" dirty="0" smtClean="0">
                <a:solidFill>
                  <a:srgbClr val="003B55"/>
                </a:solidFill>
                <a:latin typeface="Times New Roman" pitchFamily="18" charset="0"/>
                <a:cs typeface="Times New Roman" pitchFamily="18" charset="0"/>
              </a:rPr>
              <a:t>ć</a:t>
            </a:r>
            <a:r>
              <a:rPr lang="en-US" sz="1100" dirty="0" err="1" smtClean="0">
                <a:solidFill>
                  <a:srgbClr val="003B55"/>
                </a:solidFill>
                <a:latin typeface="Times New Roman" pitchFamily="18" charset="0"/>
                <a:cs typeface="Times New Roman" pitchFamily="18" charset="0"/>
              </a:rPr>
              <a:t>nost</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pretplate</a:t>
            </a:r>
            <a:r>
              <a:rPr lang="sr-Latn-RS" sz="1100" dirty="0" smtClean="0">
                <a:solidFill>
                  <a:srgbClr val="003B55"/>
                </a:solidFill>
                <a:latin typeface="Times New Roman" pitchFamily="18" charset="0"/>
                <a:cs typeface="Times New Roman" pitchFamily="18" charset="0"/>
              </a:rPr>
              <a:t> š</a:t>
            </a:r>
            <a:r>
              <a:rPr lang="en-US" sz="1100" dirty="0" smtClean="0">
                <a:solidFill>
                  <a:srgbClr val="003B55"/>
                </a:solidFill>
                <a:latin typeface="Times New Roman" pitchFamily="18" charset="0"/>
                <a:cs typeface="Times New Roman" pitchFamily="18" charset="0"/>
              </a:rPr>
              <a:t>to</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korisniku</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omogu</a:t>
            </a:r>
            <a:r>
              <a:rPr lang="sr-Latn-RS" sz="1100" dirty="0" smtClean="0">
                <a:solidFill>
                  <a:srgbClr val="003B55"/>
                </a:solidFill>
                <a:latin typeface="Times New Roman" pitchFamily="18" charset="0"/>
                <a:cs typeface="Times New Roman" pitchFamily="18" charset="0"/>
              </a:rPr>
              <a:t>ć</a:t>
            </a:r>
            <a:r>
              <a:rPr lang="en-US" sz="1100" dirty="0" err="1" smtClean="0">
                <a:solidFill>
                  <a:srgbClr val="003B55"/>
                </a:solidFill>
                <a:latin typeface="Times New Roman" pitchFamily="18" charset="0"/>
                <a:cs typeface="Times New Roman" pitchFamily="18" charset="0"/>
              </a:rPr>
              <a:t>ava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vidi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recepte</a:t>
            </a:r>
            <a:r>
              <a:rPr lang="en-US" sz="1100" dirty="0" smtClean="0">
                <a:solidFill>
                  <a:srgbClr val="003B55"/>
                </a:solidFill>
                <a:latin typeface="Times New Roman" pitchFamily="18" charset="0"/>
                <a:cs typeface="Times New Roman" pitchFamily="18" charset="0"/>
              </a:rPr>
              <a:t> do </a:t>
            </a:r>
            <a:r>
              <a:rPr lang="en-US" sz="1100" dirty="0" err="1" smtClean="0">
                <a:solidFill>
                  <a:srgbClr val="003B55"/>
                </a:solidFill>
                <a:latin typeface="Times New Roman" pitchFamily="18" charset="0"/>
                <a:cs typeface="Times New Roman" pitchFamily="18" charset="0"/>
              </a:rPr>
              <a:t>nedelju</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dana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unapred</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zaka</a:t>
            </a:r>
            <a:r>
              <a:rPr lang="sr-Latn-RS" sz="1100" dirty="0" smtClean="0">
                <a:solidFill>
                  <a:srgbClr val="003B55"/>
                </a:solidFill>
                <a:latin typeface="Times New Roman" pitchFamily="18" charset="0"/>
                <a:cs typeface="Times New Roman" pitchFamily="18" charset="0"/>
              </a:rPr>
              <a:t>ž</a:t>
            </a:r>
            <a:r>
              <a:rPr lang="en-US" sz="1100" dirty="0" smtClean="0">
                <a:solidFill>
                  <a:srgbClr val="003B55"/>
                </a:solidFill>
                <a:latin typeface="Times New Roman" pitchFamily="18" charset="0"/>
                <a:cs typeface="Times New Roman" pitchFamily="18" charset="0"/>
              </a:rPr>
              <a:t>e</a:t>
            </a:r>
            <a:r>
              <a:rPr lang="sr-Latn-RS" sz="1100" dirty="0" smtClean="0">
                <a:solidFill>
                  <a:srgbClr val="003B55"/>
                </a:solidFill>
                <a:latin typeface="Times New Roman" pitchFamily="18" charset="0"/>
                <a:cs typeface="Times New Roman" pitchFamily="18" charset="0"/>
              </a:rPr>
              <a:t> </a:t>
            </a:r>
          </a:p>
          <a:p>
            <a:r>
              <a:rPr lang="en-US" sz="1100" dirty="0" err="1" smtClean="0">
                <a:solidFill>
                  <a:srgbClr val="003B55"/>
                </a:solidFill>
                <a:latin typeface="Times New Roman" pitchFamily="18" charset="0"/>
                <a:cs typeface="Times New Roman" pitchFamily="18" charset="0"/>
              </a:rPr>
              <a:t>narud</a:t>
            </a:r>
            <a:r>
              <a:rPr lang="sr-Latn-RS" sz="1100" dirty="0" smtClean="0">
                <a:solidFill>
                  <a:srgbClr val="003B55"/>
                </a:solidFill>
                <a:latin typeface="Times New Roman" pitchFamily="18" charset="0"/>
                <a:cs typeface="Times New Roman" pitchFamily="18" charset="0"/>
              </a:rPr>
              <a:t>ž</a:t>
            </a:r>
            <a:r>
              <a:rPr lang="en-US" sz="1100" dirty="0" err="1" smtClean="0">
                <a:solidFill>
                  <a:srgbClr val="003B55"/>
                </a:solidFill>
                <a:latin typeface="Times New Roman" pitchFamily="18" charset="0"/>
                <a:cs typeface="Times New Roman" pitchFamily="18" charset="0"/>
              </a:rPr>
              <a:t>binu</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Nakon</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poru</a:t>
            </a:r>
            <a:r>
              <a:rPr lang="sr-Latn-RS" sz="1100" dirty="0" smtClean="0">
                <a:solidFill>
                  <a:srgbClr val="003B55"/>
                </a:solidFill>
                <a:latin typeface="Times New Roman" pitchFamily="18" charset="0"/>
                <a:cs typeface="Times New Roman" pitchFamily="18" charset="0"/>
              </a:rPr>
              <a:t>č</a:t>
            </a:r>
            <a:r>
              <a:rPr lang="en-US" sz="1100" dirty="0" err="1" smtClean="0">
                <a:solidFill>
                  <a:srgbClr val="003B55"/>
                </a:solidFill>
                <a:latin typeface="Times New Roman" pitchFamily="18" charset="0"/>
                <a:cs typeface="Times New Roman" pitchFamily="18" charset="0"/>
              </a:rPr>
              <a:t>ivanja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sledi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pla</a:t>
            </a:r>
            <a:r>
              <a:rPr lang="sr-Latn-RS" sz="1100" dirty="0" smtClean="0">
                <a:solidFill>
                  <a:srgbClr val="003B55"/>
                </a:solidFill>
                <a:latin typeface="Times New Roman" pitchFamily="18" charset="0"/>
                <a:cs typeface="Times New Roman" pitchFamily="18" charset="0"/>
              </a:rPr>
              <a:t>ć</a:t>
            </a:r>
            <a:r>
              <a:rPr lang="en-US" sz="1100" dirty="0" err="1" smtClean="0">
                <a:solidFill>
                  <a:srgbClr val="003B55"/>
                </a:solidFill>
                <a:latin typeface="Times New Roman" pitchFamily="18" charset="0"/>
                <a:cs typeface="Times New Roman" pitchFamily="18" charset="0"/>
              </a:rPr>
              <a:t>anje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koje</a:t>
            </a:r>
            <a:r>
              <a:rPr lang="en-US" sz="1100" dirty="0" smtClean="0">
                <a:solidFill>
                  <a:srgbClr val="003B55"/>
                </a:solidFill>
                <a:latin typeface="Times New Roman" pitchFamily="18" charset="0"/>
                <a:cs typeface="Times New Roman" pitchFamily="18" charset="0"/>
              </a:rPr>
              <a:t> se </a:t>
            </a:r>
            <a:r>
              <a:rPr lang="en-US" sz="1100" dirty="0" err="1" smtClean="0">
                <a:solidFill>
                  <a:srgbClr val="003B55"/>
                </a:solidFill>
                <a:latin typeface="Times New Roman" pitchFamily="18" charset="0"/>
                <a:cs typeface="Times New Roman" pitchFamily="18" charset="0"/>
              </a:rPr>
              <a:t>vr</a:t>
            </a:r>
            <a:r>
              <a:rPr lang="sr-Latn-RS" sz="1100" dirty="0" smtClean="0">
                <a:solidFill>
                  <a:srgbClr val="003B55"/>
                </a:solidFill>
                <a:latin typeface="Times New Roman" pitchFamily="18" charset="0"/>
                <a:cs typeface="Times New Roman" pitchFamily="18" charset="0"/>
              </a:rPr>
              <a:t>š</a:t>
            </a:r>
            <a:r>
              <a:rPr lang="en-US" sz="1100" dirty="0" err="1" smtClean="0">
                <a:solidFill>
                  <a:srgbClr val="003B55"/>
                </a:solidFill>
                <a:latin typeface="Times New Roman" pitchFamily="18" charset="0"/>
                <a:cs typeface="Times New Roman" pitchFamily="18" charset="0"/>
              </a:rPr>
              <a:t>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isti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a:t>
            </a:r>
            <a:r>
              <a:rPr lang="sr-Latn-RS" sz="1100" dirty="0" smtClean="0">
                <a:solidFill>
                  <a:srgbClr val="003B55"/>
                </a:solidFill>
                <a:latin typeface="Times New Roman" pitchFamily="18" charset="0"/>
                <a:cs typeface="Times New Roman" pitchFamily="18" charset="0"/>
              </a:rPr>
              <a:t>č</a:t>
            </a:r>
            <a:r>
              <a:rPr lang="en-US" sz="1100" dirty="0" smtClean="0">
                <a:solidFill>
                  <a:srgbClr val="003B55"/>
                </a:solidFill>
                <a:latin typeface="Times New Roman" pitchFamily="18" charset="0"/>
                <a:cs typeface="Times New Roman" pitchFamily="18" charset="0"/>
              </a:rPr>
              <a:t>in</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kao</a:t>
            </a:r>
            <a:r>
              <a:rPr lang="en-US" sz="1100" dirty="0" smtClean="0">
                <a:solidFill>
                  <a:srgbClr val="003B55"/>
                </a:solidFill>
                <a:latin typeface="Times New Roman" pitchFamily="18" charset="0"/>
                <a:cs typeface="Times New Roman" pitchFamily="18" charset="0"/>
              </a:rPr>
              <a:t> u </a:t>
            </a:r>
            <a:r>
              <a:rPr lang="en-US" sz="1100" dirty="0" err="1" smtClean="0">
                <a:solidFill>
                  <a:srgbClr val="003B55"/>
                </a:solidFill>
                <a:latin typeface="Times New Roman" pitchFamily="18" charset="0"/>
                <a:cs typeface="Times New Roman" pitchFamily="18" charset="0"/>
              </a:rPr>
              <a:t>prethodnom</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dijagramu</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p>
          <a:p>
            <a:r>
              <a:rPr lang="en-US" sz="1100" dirty="0" err="1" smtClean="0">
                <a:solidFill>
                  <a:srgbClr val="003B55"/>
                </a:solidFill>
                <a:latin typeface="Times New Roman" pitchFamily="18" charset="0"/>
                <a:cs typeface="Times New Roman" pitchFamily="18" charset="0"/>
              </a:rPr>
              <a:t>Preostali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koraci</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su</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dostava</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naru</a:t>
            </a:r>
            <a:r>
              <a:rPr lang="sr-Latn-RS" sz="1100" dirty="0" smtClean="0">
                <a:solidFill>
                  <a:srgbClr val="003B55"/>
                </a:solidFill>
                <a:latin typeface="Times New Roman" pitchFamily="18" charset="0"/>
                <a:cs typeface="Times New Roman" pitchFamily="18" charset="0"/>
              </a:rPr>
              <a:t>č</a:t>
            </a:r>
            <a:r>
              <a:rPr lang="en-US" sz="1100" dirty="0" err="1" smtClean="0">
                <a:solidFill>
                  <a:srgbClr val="003B55"/>
                </a:solidFill>
                <a:latin typeface="Times New Roman" pitchFamily="18" charset="0"/>
                <a:cs typeface="Times New Roman" pitchFamily="18" charset="0"/>
              </a:rPr>
              <a:t>enog</a:t>
            </a:r>
            <a:r>
              <a:rPr lang="en-US" sz="1100" dirty="0" smtClean="0">
                <a:solidFill>
                  <a:srgbClr val="003B55"/>
                </a:solidFill>
                <a:latin typeface="Times New Roman" pitchFamily="18" charset="0"/>
                <a:cs typeface="Times New Roman" pitchFamily="18" charset="0"/>
              </a:rPr>
              <a:t> Box </a:t>
            </a:r>
            <a:r>
              <a:rPr lang="en-US" sz="1100" dirty="0" err="1" smtClean="0">
                <a:solidFill>
                  <a:srgbClr val="003B55"/>
                </a:solidFill>
                <a:latin typeface="Times New Roman" pitchFamily="18" charset="0"/>
                <a:cs typeface="Times New Roman" pitchFamily="18" charset="0"/>
              </a:rPr>
              <a:t>paketa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Namirinca</a:t>
            </a:r>
            <a:r>
              <a:rPr lang="en-US" sz="1100" dirty="0" smtClean="0">
                <a:solidFill>
                  <a:srgbClr val="003B55"/>
                </a:solidFill>
                <a:latin typeface="Times New Roman" pitchFamily="18" charset="0"/>
                <a:cs typeface="Times New Roman" pitchFamily="18" charset="0"/>
              </a:rPr>
              <a:t>) </a:t>
            </a:r>
            <a:r>
              <a:rPr lang="sr-Latn-RS" sz="1100" dirty="0" smtClean="0">
                <a:solidFill>
                  <a:srgbClr val="003B55"/>
                </a:solidFill>
                <a:latin typeface="Times New Roman" pitchFamily="18" charset="0"/>
                <a:cs typeface="Times New Roman" pitchFamily="18" charset="0"/>
              </a:rPr>
              <a:t>i</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preuzimanje</a:t>
            </a:r>
            <a:r>
              <a:rPr lang="en-US" sz="1100" dirty="0" smtClean="0">
                <a:solidFill>
                  <a:srgbClr val="003B55"/>
                </a:solidFill>
                <a:latin typeface="Times New Roman" pitchFamily="18" charset="0"/>
                <a:cs typeface="Times New Roman" pitchFamily="18" charset="0"/>
              </a:rPr>
              <a:t> box </a:t>
            </a:r>
            <a:r>
              <a:rPr lang="en-US" sz="1100" dirty="0" err="1" smtClean="0">
                <a:solidFill>
                  <a:srgbClr val="003B55"/>
                </a:solidFill>
                <a:latin typeface="Times New Roman" pitchFamily="18" charset="0"/>
                <a:cs typeface="Times New Roman" pitchFamily="18" charset="0"/>
              </a:rPr>
              <a:t>paketa</a:t>
            </a:r>
            <a:r>
              <a:rPr lang="en-U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Namirnica</a:t>
            </a:r>
            <a:r>
              <a:rPr lang="en-US" sz="1100" dirty="0" smtClean="0">
                <a:solidFill>
                  <a:srgbClr val="003B55"/>
                </a:solidFill>
                <a:latin typeface="Times New Roman" pitchFamily="18" charset="0"/>
                <a:cs typeface="Times New Roman" pitchFamily="18" charset="0"/>
              </a:rPr>
              <a:t>)</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od</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strane</a:t>
            </a:r>
            <a:r>
              <a:rPr lang="sr-Latn-RS" sz="1100" dirty="0" smtClean="0">
                <a:solidFill>
                  <a:srgbClr val="003B55"/>
                </a:solidFill>
                <a:latin typeface="Times New Roman" pitchFamily="18" charset="0"/>
                <a:cs typeface="Times New Roman" pitchFamily="18" charset="0"/>
              </a:rPr>
              <a:t> </a:t>
            </a:r>
            <a:r>
              <a:rPr lang="en-US" sz="1100" dirty="0" err="1" smtClean="0">
                <a:solidFill>
                  <a:srgbClr val="003B55"/>
                </a:solidFill>
                <a:latin typeface="Times New Roman" pitchFamily="18" charset="0"/>
                <a:cs typeface="Times New Roman" pitchFamily="18" charset="0"/>
              </a:rPr>
              <a:t>korisnika</a:t>
            </a:r>
            <a:r>
              <a:rPr lang="en-US" sz="1100" dirty="0" smtClean="0">
                <a:solidFill>
                  <a:srgbClr val="003B55"/>
                </a:solidFill>
                <a:latin typeface="Times New Roman" pitchFamily="18" charset="0"/>
                <a:cs typeface="Times New Roman" pitchFamily="18" charset="0"/>
              </a:rPr>
              <a:t>.</a:t>
            </a:r>
          </a:p>
          <a:p>
            <a:r>
              <a:rPr lang="en-US" sz="1100" dirty="0" smtClean="0">
                <a:solidFill>
                  <a:srgbClr val="003B55"/>
                </a:solidFill>
                <a:latin typeface="Times New Roman" pitchFamily="18" charset="0"/>
                <a:cs typeface="Times New Roman" pitchFamily="18" charset="0"/>
              </a:rPr>
              <a:t> </a:t>
            </a:r>
            <a:endParaRPr lang="en-US" sz="1100" dirty="0">
              <a:solidFill>
                <a:srgbClr val="003B55"/>
              </a:solidFill>
              <a:latin typeface="Times New Roman" pitchFamily="18" charset="0"/>
              <a:cs typeface="Times New Roman" pitchFamily="18" charset="0"/>
            </a:endParaRPr>
          </a:p>
        </p:txBody>
      </p:sp>
      <p:pic>
        <p:nvPicPr>
          <p:cNvPr id="2" name="Picture 2" descr="C:\Users\PC\Desktop\MRS\237469135_813194962730175_3242991165981065029_n.png"/>
          <p:cNvPicPr>
            <a:picLocks noChangeAspect="1" noChangeArrowheads="1"/>
          </p:cNvPicPr>
          <p:nvPr/>
        </p:nvPicPr>
        <p:blipFill>
          <a:blip r:embed="rId2"/>
          <a:srcRect/>
          <a:stretch>
            <a:fillRect/>
          </a:stretch>
        </p:blipFill>
        <p:spPr bwMode="auto">
          <a:xfrm>
            <a:off x="387196" y="427907"/>
            <a:ext cx="7144893" cy="3044190"/>
          </a:xfrm>
          <a:prstGeom prst="rect">
            <a:avLst/>
          </a:prstGeom>
          <a:noFill/>
          <a:ln w="12700">
            <a:solidFill>
              <a:srgbClr val="003B55"/>
            </a:solid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1478</TotalTime>
  <Words>3846</Words>
  <Application>Microsoft Office PowerPoint</Application>
  <PresentationFormat>On-screen Show (16:9)</PresentationFormat>
  <Paragraphs>298</Paragraphs>
  <Slides>61</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61</vt:i4>
      </vt:variant>
    </vt:vector>
  </HeadingPairs>
  <TitlesOfParts>
    <vt:vector size="67" baseType="lpstr">
      <vt:lpstr>Arial</vt:lpstr>
      <vt:lpstr>Dosis ExtraLight</vt:lpstr>
      <vt:lpstr>Times New Roman</vt:lpstr>
      <vt:lpstr>Titillium Web Light</vt:lpstr>
      <vt:lpstr>Calibri</vt:lpstr>
      <vt:lpstr>Mowbray template</vt:lpstr>
      <vt:lpstr>                      Univerzitet u Novom Sadu                            Tehnički fakultet „Mihajlo Pupin“,                       Zrenjanin                           Web food packet shop     Profesor:  Prof. Dr Dragana Glušac            Studenti:   M. B.   Asistent:  Marko Blažić                                     E. M.                                                   B. R.                                                   M. T.                                                                                          Dajana Pilipović SI 11/20                                                                                                                                               </vt:lpstr>
      <vt:lpstr>PowerPoint Presentation</vt:lpstr>
      <vt:lpstr>PowerPoint Presentation</vt:lpstr>
      <vt:lpstr>PowerPoint Presentation</vt:lpstr>
      <vt:lpstr>PowerPoint Presentation</vt:lpstr>
      <vt:lpstr>PowerPoint Presentation</vt:lpstr>
      <vt:lpstr>5.1  Dijagram slučajeva  korišćenja</vt:lpstr>
      <vt:lpstr>PowerPoint Presentation</vt:lpstr>
      <vt:lpstr>PowerPoint Presentation</vt:lpstr>
      <vt:lpstr>PowerPoint Presentation</vt:lpstr>
      <vt:lpstr>PowerPoint Presentation</vt:lpstr>
      <vt:lpstr>PowerPoint Presentation</vt:lpstr>
      <vt:lpstr>5.2  Dijagram aktivnosti </vt:lpstr>
      <vt:lpstr>PowerPoint Presentation</vt:lpstr>
      <vt:lpstr>PowerPoint Presentation</vt:lpstr>
      <vt:lpstr>PowerPoint Presentation</vt:lpstr>
      <vt:lpstr>PowerPoint Presentation</vt:lpstr>
      <vt:lpstr>PowerPoint Presentation</vt:lpstr>
      <vt:lpstr>5.3  Dijagram stanja </vt:lpstr>
      <vt:lpstr>PowerPoint Presentation</vt:lpstr>
      <vt:lpstr>PowerPoint Presentation</vt:lpstr>
      <vt:lpstr>PowerPoint Presentation</vt:lpstr>
      <vt:lpstr>PowerPoint Presentation</vt:lpstr>
      <vt:lpstr>PowerPoint Presentation</vt:lpstr>
      <vt:lpstr>5.4  Dijagram sekvenci </vt:lpstr>
      <vt:lpstr>PowerPoint Presentation</vt:lpstr>
      <vt:lpstr>PowerPoint Presentation</vt:lpstr>
      <vt:lpstr>PowerPoint Presentation</vt:lpstr>
      <vt:lpstr>PowerPoint Presentation</vt:lpstr>
      <vt:lpstr>PowerPoint Presentation</vt:lpstr>
      <vt:lpstr>5.5  Dijagram klasa </vt:lpstr>
      <vt:lpstr>PowerPoint Presentation</vt:lpstr>
      <vt:lpstr>PowerPoint Presentation</vt:lpstr>
      <vt:lpstr>PowerPoint Presentation</vt:lpstr>
      <vt:lpstr>PowerPoint Presentation</vt:lpstr>
      <vt:lpstr>PowerPoint Presentation</vt:lpstr>
      <vt:lpstr>5.6   Dijagram objekata </vt:lpstr>
      <vt:lpstr>PowerPoint Presentation</vt:lpstr>
      <vt:lpstr>PowerPoint Presentation</vt:lpstr>
      <vt:lpstr>PowerPoint Presentation</vt:lpstr>
      <vt:lpstr>PowerPoint Presentation</vt:lpstr>
      <vt:lpstr>PowerPoint Presentation</vt:lpstr>
      <vt:lpstr>5.7  Konceptualni model  podataka </vt:lpstr>
      <vt:lpstr>PowerPoint Presentation</vt:lpstr>
      <vt:lpstr>PowerPoint Presentation</vt:lpstr>
      <vt:lpstr>PowerPoint Presentation</vt:lpstr>
      <vt:lpstr>PowerPoint Presentation</vt:lpstr>
      <vt:lpstr>PowerPoint Presentation</vt:lpstr>
      <vt:lpstr>5.8  Logički model podataka </vt:lpstr>
      <vt:lpstr>PowerPoint Presentation</vt:lpstr>
      <vt:lpstr>PowerPoint Presentation</vt:lpstr>
      <vt:lpstr>PowerPoint Presentation</vt:lpstr>
      <vt:lpstr>PowerPoint Presentation</vt:lpstr>
      <vt:lpstr>PowerPoint Presentation</vt:lpstr>
      <vt:lpstr>5.9  Fizički model podataka </vt:lpstr>
      <vt:lpstr>PowerPoint Presentation</vt:lpstr>
      <vt:lpstr>PowerPoint Presentation</vt:lpstr>
      <vt:lpstr>PowerPoint Presentation</vt:lpstr>
      <vt:lpstr>PowerPoint Presentation</vt:lpstr>
      <vt:lpstr>PowerPoint Presentation</vt:lpstr>
      <vt:lpstr>HVALA NA PAŽNJI!</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shop box paketa</dc:title>
  <dc:creator>Jasmina</dc:creator>
  <cp:lastModifiedBy>Dajana Pilipovic</cp:lastModifiedBy>
  <cp:revision>188</cp:revision>
  <dcterms:modified xsi:type="dcterms:W3CDTF">2024-03-12T13:39:37Z</dcterms:modified>
</cp:coreProperties>
</file>